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8"/>
  </p:notesMasterIdLst>
  <p:sldIdLst>
    <p:sldId id="277" r:id="rId2"/>
    <p:sldId id="315" r:id="rId3"/>
    <p:sldId id="304" r:id="rId4"/>
    <p:sldId id="278" r:id="rId5"/>
    <p:sldId id="281" r:id="rId6"/>
    <p:sldId id="288" r:id="rId7"/>
    <p:sldId id="285" r:id="rId8"/>
    <p:sldId id="318" r:id="rId9"/>
    <p:sldId id="323" r:id="rId10"/>
    <p:sldId id="286" r:id="rId11"/>
    <p:sldId id="317" r:id="rId12"/>
    <p:sldId id="327" r:id="rId13"/>
    <p:sldId id="319" r:id="rId14"/>
    <p:sldId id="320" r:id="rId15"/>
    <p:sldId id="321" r:id="rId16"/>
    <p:sldId id="322" r:id="rId17"/>
    <p:sldId id="324" r:id="rId18"/>
    <p:sldId id="313" r:id="rId19"/>
    <p:sldId id="329" r:id="rId20"/>
    <p:sldId id="289" r:id="rId21"/>
    <p:sldId id="312" r:id="rId22"/>
    <p:sldId id="311" r:id="rId23"/>
    <p:sldId id="325" r:id="rId24"/>
    <p:sldId id="308" r:id="rId25"/>
    <p:sldId id="326" r:id="rId26"/>
    <p:sldId id="307" r:id="rId2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Викторовна" initials="ИВ" lastIdx="2" clrIdx="0">
    <p:extLst>
      <p:ext uri="{19B8F6BF-5375-455C-9EA6-DF929625EA0E}">
        <p15:presenceInfo xmlns:p15="http://schemas.microsoft.com/office/powerpoint/2012/main" xmlns="" userId="Ирина Викторо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0" autoAdjust="0"/>
    <p:restoredTop sz="94639" autoAdjust="0"/>
  </p:normalViewPr>
  <p:slideViewPr>
    <p:cSldViewPr>
      <p:cViewPr varScale="1">
        <p:scale>
          <a:sx n="65" d="100"/>
          <a:sy n="65" d="100"/>
        </p:scale>
        <p:origin x="-154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6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hPercent val="96"/>
      <c:depthPercent val="100"/>
      <c:rAngAx val="1"/>
    </c:view3D>
    <c:plotArea>
      <c:layout>
        <c:manualLayout>
          <c:layoutTarget val="inner"/>
          <c:xMode val="edge"/>
          <c:yMode val="edge"/>
          <c:x val="0.18566723587262443"/>
          <c:y val="8.6495422911432668E-2"/>
          <c:w val="0.49640287769784469"/>
          <c:h val="0.6648351648351648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на 31.12.2019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численность детей в МДОО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1740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63-4E40-8022-FC9CDFB6365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на 31.12.2020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численность детей в МДОО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1637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963-4E40-8022-FC9CDFB6365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на 31.12 2021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численность детей в МДОО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1563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963-4E40-8022-FC9CDFB6365D}"/>
            </c:ext>
          </c:extLst>
        </c:ser>
        <c:dLbls/>
        <c:gapDepth val="0"/>
        <c:shape val="box"/>
        <c:axId val="145559552"/>
        <c:axId val="145561088"/>
        <c:axId val="0"/>
      </c:bar3DChart>
      <c:catAx>
        <c:axId val="145559552"/>
        <c:scaling>
          <c:orientation val="minMax"/>
        </c:scaling>
        <c:delete val="1"/>
        <c:axPos val="b"/>
        <c:numFmt formatCode="General" sourceLinked="1"/>
        <c:tickLblPos val="none"/>
        <c:crossAx val="145561088"/>
        <c:crosses val="autoZero"/>
        <c:auto val="1"/>
        <c:lblAlgn val="ctr"/>
        <c:lblOffset val="100"/>
        <c:tickLblSkip val="1"/>
        <c:tickMarkSkip val="1"/>
      </c:catAx>
      <c:valAx>
        <c:axId val="145561088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5559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985611510791366"/>
          <c:y val="0.3406593406593415"/>
          <c:w val="0.30575539568345406"/>
          <c:h val="0.31868131868131866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количество</a:t>
            </a:r>
            <a:r>
              <a:rPr lang="ru-RU" baseline="0"/>
              <a:t> дней, пропущенных по болезни, одним ребенком</a:t>
            </a:r>
            <a:endParaRPr lang="ru-RU"/>
          </a:p>
        </c:rich>
      </c:tx>
      <c:layout>
        <c:manualLayout>
          <c:xMode val="edge"/>
          <c:yMode val="edge"/>
          <c:x val="0.28226822866653856"/>
          <c:y val="0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D33-4C08-932E-652418B7610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D33-4C08-932E-652418B7610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D33-4C08-932E-652418B76107}"/>
            </c:ext>
          </c:extLst>
        </c:ser>
        <c:dLbls/>
        <c:gapWidth val="219"/>
        <c:overlap val="-27"/>
        <c:axId val="182455680"/>
        <c:axId val="182473856"/>
      </c:barChart>
      <c:catAx>
        <c:axId val="1824556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2473856"/>
        <c:crosses val="autoZero"/>
        <c:auto val="1"/>
        <c:lblAlgn val="ctr"/>
        <c:lblOffset val="100"/>
      </c:catAx>
      <c:valAx>
        <c:axId val="1824738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2455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Лист1!$A$2</c:f>
              <c:strCache>
                <c:ptCount val="1"/>
                <c:pt idx="0">
                  <c:v>посещаемость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0.62000000000000011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AE-47FC-96CD-26BBE273EB0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Лист1!$A$2</c:f>
              <c:strCache>
                <c:ptCount val="1"/>
                <c:pt idx="0">
                  <c:v>посещаемость</c:v>
                </c:pt>
              </c:strCache>
            </c:strRef>
          </c:cat>
          <c:val>
            <c:numRef>
              <c:f>Лист1!$C$2</c:f>
              <c:numCache>
                <c:formatCode>0.00%</c:formatCode>
                <c:ptCount val="1"/>
                <c:pt idx="0">
                  <c:v>0.49500000000000005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0AE-47FC-96CD-26BBE273EB0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Лист1!$A$2</c:f>
              <c:strCache>
                <c:ptCount val="1"/>
                <c:pt idx="0">
                  <c:v>посещаемость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0.56999999999999995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0AE-47FC-96CD-26BBE273EB01}"/>
            </c:ext>
          </c:extLst>
        </c:ser>
        <c:dLbls/>
        <c:gapWidth val="219"/>
        <c:overlap val="-27"/>
        <c:axId val="182502144"/>
        <c:axId val="182503680"/>
      </c:barChart>
      <c:catAx>
        <c:axId val="1825021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2503680"/>
        <c:crosses val="autoZero"/>
        <c:auto val="1"/>
        <c:lblAlgn val="ctr"/>
        <c:lblOffset val="100"/>
      </c:catAx>
      <c:valAx>
        <c:axId val="18250368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2502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hPercent val="41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noFill/>
          <a:prstDash val="solid"/>
        </a:ln>
      </c:spPr>
    </c:sideWall>
    <c:backWall>
      <c:spPr>
        <a:noFill/>
        <a:ln w="12700">
          <a:noFill/>
          <a:prstDash val="solid"/>
        </a:ln>
      </c:spPr>
    </c:backWall>
    <c:plotArea>
      <c:layout>
        <c:manualLayout>
          <c:layoutTarget val="inner"/>
          <c:xMode val="edge"/>
          <c:yMode val="edge"/>
          <c:x val="7.0866141732283491E-2"/>
          <c:y val="6.0439560439560454E-2"/>
          <c:w val="0.73228346456692917"/>
          <c:h val="0.6703296703296748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на 01.01.2021</c:v>
                </c:pt>
              </c:strCache>
            </c:strRef>
          </c:tx>
          <c:spPr>
            <a:solidFill>
              <a:srgbClr val="9999FF"/>
            </a:solidFill>
            <a:ln w="15809">
              <a:solidFill>
                <a:srgbClr val="000000"/>
              </a:solidFill>
              <a:prstDash val="solid"/>
            </a:ln>
          </c:spPr>
          <c:dLbls>
            <c:spPr>
              <a:noFill/>
              <a:ln w="31799">
                <a:noFill/>
              </a:ln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высшее образование</c:v>
                </c:pt>
                <c:pt idx="1">
                  <c:v>высшая категория</c:v>
                </c:pt>
                <c:pt idx="2">
                  <c:v>парвая категория</c:v>
                </c:pt>
              </c:strCache>
            </c:strRef>
          </c:cat>
          <c:val>
            <c:numRef>
              <c:f>Sheet1!$B$2:$D$2</c:f>
              <c:numCache>
                <c:formatCode>0.00%</c:formatCode>
                <c:ptCount val="3"/>
                <c:pt idx="0" formatCode="0%">
                  <c:v>0.47000000000000003</c:v>
                </c:pt>
                <c:pt idx="1">
                  <c:v>0.30000000000000004</c:v>
                </c:pt>
                <c:pt idx="2">
                  <c:v>0.23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44-4080-B689-D81BB6FEE2E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на 01.01.2022</c:v>
                </c:pt>
              </c:strCache>
            </c:strRef>
          </c:tx>
          <c:spPr>
            <a:solidFill>
              <a:srgbClr val="993366"/>
            </a:solidFill>
            <a:ln w="15809">
              <a:solidFill>
                <a:srgbClr val="000000"/>
              </a:solidFill>
              <a:prstDash val="solid"/>
            </a:ln>
          </c:spPr>
          <c:dLbls>
            <c:spPr>
              <a:noFill/>
              <a:ln w="31799">
                <a:noFill/>
              </a:ln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высшее образование</c:v>
                </c:pt>
                <c:pt idx="1">
                  <c:v>высшая категория</c:v>
                </c:pt>
                <c:pt idx="2">
                  <c:v>парвая категория</c:v>
                </c:pt>
              </c:strCache>
            </c:strRef>
          </c:cat>
          <c:val>
            <c:numRef>
              <c:f>Sheet1!$B$3:$D$3</c:f>
              <c:numCache>
                <c:formatCode>0.00%</c:formatCode>
                <c:ptCount val="3"/>
                <c:pt idx="0" formatCode="0%">
                  <c:v>0.47000000000000003</c:v>
                </c:pt>
                <c:pt idx="1">
                  <c:v>0.31000000000000005</c:v>
                </c:pt>
                <c:pt idx="2">
                  <c:v>0.26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C44-4080-B689-D81BB6FEE2ED}"/>
            </c:ext>
          </c:extLst>
        </c:ser>
        <c:dLbls/>
        <c:gapDepth val="0"/>
        <c:shape val="box"/>
        <c:axId val="188549376"/>
        <c:axId val="190644224"/>
        <c:axId val="0"/>
      </c:bar3DChart>
      <c:catAx>
        <c:axId val="188549376"/>
        <c:scaling>
          <c:orientation val="minMax"/>
        </c:scaling>
        <c:axPos val="b"/>
        <c:numFmt formatCode="General" sourceLinked="1"/>
        <c:tickLblPos val="nextTo"/>
        <c:spPr>
          <a:ln w="395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95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90644224"/>
        <c:crosses val="autoZero"/>
        <c:auto val="1"/>
        <c:lblAlgn val="ctr"/>
        <c:lblOffset val="100"/>
        <c:tickLblSkip val="1"/>
        <c:tickMarkSkip val="1"/>
      </c:catAx>
      <c:valAx>
        <c:axId val="190644224"/>
        <c:scaling>
          <c:orientation val="minMax"/>
        </c:scaling>
        <c:axPos val="l"/>
        <c:numFmt formatCode="0%" sourceLinked="1"/>
        <c:tickLblPos val="nextTo"/>
        <c:spPr>
          <a:ln w="395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95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88549376"/>
        <c:crosses val="autoZero"/>
        <c:crossBetween val="between"/>
      </c:valAx>
      <c:spPr>
        <a:noFill/>
        <a:ln w="31799">
          <a:noFill/>
        </a:ln>
      </c:spPr>
    </c:plotArea>
    <c:plotVisOnly val="1"/>
    <c:dispBlanksAs val="gap"/>
  </c:chart>
  <c:spPr>
    <a:noFill/>
    <a:ln w="9525" cap="flat" cmpd="sng" algn="ctr">
      <a:solidFill>
        <a:schemeClr val="accent1"/>
      </a:solidFill>
      <a:prstDash val="solid"/>
      <a:miter lim="800000"/>
      <a:headEnd type="none" w="med" len="med"/>
      <a:tailEnd type="none" w="med" len="med"/>
    </a:ln>
  </c:spPr>
  <c:txPr>
    <a:bodyPr/>
    <a:lstStyle/>
    <a:p>
      <a:pPr>
        <a:defRPr sz="995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4A016-CBD8-4205-82F7-C66883EFF5AD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C246D-0D46-46AB-B209-27787BCA8C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37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C246D-0D46-46AB-B209-27787BCA8CA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780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C246D-0D46-46AB-B209-27787BCA8CA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5861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C246D-0D46-46AB-B209-27787BCA8CAA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92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C246D-0D46-46AB-B209-27787BCA8CAA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8362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C246D-0D46-46AB-B209-27787BCA8CAA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7638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C246D-0D46-46AB-B209-27787BCA8CAA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5524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C246D-0D46-46AB-B209-27787BCA8CAA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3226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C246D-0D46-46AB-B209-27787BCA8CAA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5256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C246D-0D46-46AB-B209-27787BCA8CAA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058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__________Microsoft_Office_Excel2.xls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_____Microsoft_Office_Excel_97-20031.xls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3218" cy="68441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055169" y="1074756"/>
            <a:ext cx="7391400" cy="3352800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Об итогах работы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за </a:t>
            </a:r>
            <a:r>
              <a:rPr lang="en-US" b="1" dirty="0" smtClean="0"/>
              <a:t>2021-2022</a:t>
            </a:r>
            <a:r>
              <a:rPr lang="ru-RU" b="1" dirty="0" smtClean="0"/>
              <a:t> учебный год </a:t>
            </a:r>
            <a:r>
              <a:rPr lang="ru-RU" b="1" dirty="0"/>
              <a:t>и перспективах </a:t>
            </a:r>
            <a:r>
              <a:rPr lang="ru-RU" b="1" dirty="0" smtClean="0"/>
              <a:t>развития муниципальной системы дошкольного образования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в </a:t>
            </a:r>
            <a:r>
              <a:rPr lang="en-US" b="1" dirty="0" smtClean="0"/>
              <a:t>2022</a:t>
            </a:r>
            <a:r>
              <a:rPr lang="ru-RU" b="1" dirty="0" smtClean="0"/>
              <a:t>-</a:t>
            </a:r>
            <a:r>
              <a:rPr lang="en-US" b="1" dirty="0" smtClean="0"/>
              <a:t>2023</a:t>
            </a:r>
            <a:r>
              <a:rPr lang="ru-RU" b="1" dirty="0" smtClean="0"/>
              <a:t> учебном </a:t>
            </a:r>
            <a:r>
              <a:rPr lang="ru-RU" b="1" dirty="0"/>
              <a:t>году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219200" y="4800600"/>
            <a:ext cx="6858000" cy="1524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Заведующий сектором общего образования</a:t>
            </a:r>
          </a:p>
          <a:p>
            <a:r>
              <a:rPr lang="ru-RU" dirty="0" smtClean="0"/>
              <a:t>в составе  Комитета по образованию Администрации</a:t>
            </a:r>
          </a:p>
          <a:p>
            <a:r>
              <a:rPr lang="ru-RU" dirty="0" smtClean="0"/>
              <a:t>г. Оленегорска</a:t>
            </a:r>
          </a:p>
          <a:p>
            <a:r>
              <a:rPr lang="ru-RU" dirty="0" smtClean="0"/>
              <a:t>Руцкая И.В.</a:t>
            </a:r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642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391400" cy="12954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Создание условий, гарантирующих охрану и укрепление здоровья </a:t>
            </a:r>
            <a:r>
              <a:rPr lang="ru-RU" b="1" dirty="0" smtClean="0"/>
              <a:t>воспитанников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199" y="1447800"/>
            <a:ext cx="3648075" cy="5181600"/>
          </a:xfrm>
        </p:spPr>
        <p:txBody>
          <a:bodyPr>
            <a:normAutofit/>
          </a:bodyPr>
          <a:lstStyle/>
          <a:p>
            <a:r>
              <a:rPr lang="ru-RU" dirty="0" smtClean="0"/>
              <a:t>Количество </a:t>
            </a:r>
            <a:r>
              <a:rPr lang="ru-RU" dirty="0"/>
              <a:t>дней, пропущенных одним ребенком по </a:t>
            </a:r>
            <a:r>
              <a:rPr lang="ru-RU" dirty="0" smtClean="0"/>
              <a:t>болезни в 2021 </a:t>
            </a:r>
            <a:r>
              <a:rPr lang="ru-RU" dirty="0"/>
              <a:t>году – </a:t>
            </a:r>
            <a:r>
              <a:rPr lang="ru-RU" dirty="0" smtClean="0"/>
              <a:t>3,9 дня </a:t>
            </a:r>
            <a:r>
              <a:rPr lang="ru-RU" dirty="0"/>
              <a:t>(в </a:t>
            </a:r>
            <a:r>
              <a:rPr lang="ru-RU" dirty="0" smtClean="0"/>
              <a:t>2020 </a:t>
            </a:r>
            <a:r>
              <a:rPr lang="ru-RU" dirty="0"/>
              <a:t>году </a:t>
            </a:r>
            <a:r>
              <a:rPr lang="ru-RU" dirty="0" smtClean="0"/>
              <a:t>– 2,9 </a:t>
            </a:r>
            <a:r>
              <a:rPr lang="ru-RU" dirty="0"/>
              <a:t>дня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r>
              <a:rPr lang="ru-RU" dirty="0" smtClean="0"/>
              <a:t>Посещаемость </a:t>
            </a:r>
            <a:r>
              <a:rPr lang="ru-RU" dirty="0"/>
              <a:t>в МДОО </a:t>
            </a:r>
            <a:r>
              <a:rPr lang="ru-RU" dirty="0" smtClean="0"/>
              <a:t>– 57%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(</a:t>
            </a:r>
            <a:r>
              <a:rPr lang="ru-RU" dirty="0"/>
              <a:t>в </a:t>
            </a:r>
            <a:r>
              <a:rPr lang="ru-RU" dirty="0" smtClean="0"/>
              <a:t>2020 </a:t>
            </a:r>
            <a:r>
              <a:rPr lang="ru-RU" dirty="0"/>
              <a:t>году </a:t>
            </a:r>
            <a:r>
              <a:rPr lang="ru-RU" dirty="0" smtClean="0"/>
              <a:t>49,5%).</a:t>
            </a:r>
          </a:p>
          <a:p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771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1790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52400" y="1924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xmlns="" val="1354552716"/>
              </p:ext>
            </p:extLst>
          </p:nvPr>
        </p:nvGraphicFramePr>
        <p:xfrm>
          <a:off x="4257674" y="1207293"/>
          <a:ext cx="4124325" cy="2252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xmlns="" val="3482397910"/>
              </p:ext>
            </p:extLst>
          </p:nvPr>
        </p:nvGraphicFramePr>
        <p:xfrm>
          <a:off x="4471987" y="3966350"/>
          <a:ext cx="3452813" cy="174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3557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391400" cy="696895"/>
          </a:xfrm>
        </p:spPr>
        <p:txBody>
          <a:bodyPr>
            <a:normAutofit/>
          </a:bodyPr>
          <a:lstStyle/>
          <a:p>
            <a:r>
              <a:rPr lang="ru-RU" b="1" dirty="0" smtClean="0"/>
              <a:t>Организация питания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924800" cy="24384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Выполнение </a:t>
            </a:r>
            <a:r>
              <a:rPr lang="ru-RU" dirty="0"/>
              <a:t>натуральных норм питания в МДОО </a:t>
            </a:r>
            <a:r>
              <a:rPr lang="ru-RU" dirty="0" smtClean="0"/>
              <a:t>– 99% (в </a:t>
            </a:r>
            <a:r>
              <a:rPr lang="ru-RU" dirty="0"/>
              <a:t>прошлом </a:t>
            </a:r>
            <a:r>
              <a:rPr lang="ru-RU" dirty="0" smtClean="0"/>
              <a:t>году 96% )</a:t>
            </a:r>
          </a:p>
          <a:p>
            <a:r>
              <a:rPr lang="ru-RU" dirty="0" smtClean="0"/>
              <a:t>Выполнение </a:t>
            </a:r>
            <a:r>
              <a:rPr lang="ru-RU" dirty="0"/>
              <a:t>денежных норм питания – </a:t>
            </a:r>
            <a:r>
              <a:rPr lang="ru-RU" dirty="0" smtClean="0"/>
              <a:t>102% (в </a:t>
            </a:r>
            <a:r>
              <a:rPr lang="ru-RU" dirty="0"/>
              <a:t>прошлом году - </a:t>
            </a:r>
            <a:r>
              <a:rPr lang="ru-RU" dirty="0" smtClean="0"/>
              <a:t>108,2 </a:t>
            </a:r>
            <a:r>
              <a:rPr lang="ru-RU" dirty="0"/>
              <a:t>%) </a:t>
            </a:r>
            <a:endParaRPr lang="ru-RU" dirty="0" smtClean="0"/>
          </a:p>
          <a:p>
            <a:r>
              <a:rPr lang="ru-RU" dirty="0" smtClean="0"/>
              <a:t>С 01.01.2021 денежные нормы питания 124/146 рублей</a:t>
            </a:r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771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1790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52400" y="1924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24278999"/>
              </p:ext>
            </p:extLst>
          </p:nvPr>
        </p:nvGraphicFramePr>
        <p:xfrm>
          <a:off x="457200" y="3905250"/>
          <a:ext cx="7620000" cy="1962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0485">
                  <a:extLst>
                    <a:ext uri="{9D8B030D-6E8A-4147-A177-3AD203B41FA5}">
                      <a16:colId xmlns:a16="http://schemas.microsoft.com/office/drawing/2014/main" xmlns="" val="2681590619"/>
                    </a:ext>
                  </a:extLst>
                </a:gridCol>
                <a:gridCol w="2500400">
                  <a:extLst>
                    <a:ext uri="{9D8B030D-6E8A-4147-A177-3AD203B41FA5}">
                      <a16:colId xmlns:a16="http://schemas.microsoft.com/office/drawing/2014/main" xmlns="" val="1667879336"/>
                    </a:ext>
                  </a:extLst>
                </a:gridCol>
                <a:gridCol w="3189115">
                  <a:extLst>
                    <a:ext uri="{9D8B030D-6E8A-4147-A177-3AD203B41FA5}">
                      <a16:colId xmlns:a16="http://schemas.microsoft.com/office/drawing/2014/main" xmlns="" val="3524576340"/>
                    </a:ext>
                  </a:extLst>
                </a:gridCol>
              </a:tblGrid>
              <a:tr h="3924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Натуральные нормы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Денежная норма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08419832"/>
                  </a:ext>
                </a:extLst>
              </a:tr>
              <a:tr h="3924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Январь 2022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98%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105%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23922457"/>
                  </a:ext>
                </a:extLst>
              </a:tr>
              <a:tr h="3924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Февраль 2022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98%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107%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44559061"/>
                  </a:ext>
                </a:extLst>
              </a:tr>
              <a:tr h="3924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Март 2022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107%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43308192"/>
                  </a:ext>
                </a:extLst>
              </a:tr>
              <a:tr h="3924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Апрель 2022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97%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119%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04464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3667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391400" cy="696895"/>
          </a:xfrm>
        </p:spPr>
        <p:txBody>
          <a:bodyPr>
            <a:normAutofit/>
          </a:bodyPr>
          <a:lstStyle/>
          <a:p>
            <a:r>
              <a:rPr lang="ru-RU" b="1" dirty="0" smtClean="0"/>
              <a:t>Мониторинг организации питания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62000" y="994241"/>
            <a:ext cx="7924800" cy="578390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По итогам </a:t>
            </a:r>
            <a:r>
              <a:rPr lang="ru-RU" dirty="0" smtClean="0"/>
              <a:t>мониторинга организации </a:t>
            </a:r>
            <a:r>
              <a:rPr lang="ru-RU" dirty="0"/>
              <a:t>питания в МДОО </a:t>
            </a:r>
            <a:r>
              <a:rPr lang="ru-RU" dirty="0" smtClean="0"/>
              <a:t> </a:t>
            </a:r>
            <a:r>
              <a:rPr lang="ru-RU" dirty="0"/>
              <a:t>руководителям МДОО </a:t>
            </a:r>
            <a:r>
              <a:rPr lang="ru-RU" dirty="0" smtClean="0"/>
              <a:t>рекомендовано (приказ КО от 24.05.2022 № 260):</a:t>
            </a:r>
            <a:endParaRPr lang="ru-RU" dirty="0"/>
          </a:p>
          <a:p>
            <a:r>
              <a:rPr lang="ru-RU" dirty="0"/>
              <a:t>1. Системно осуществлять контроль за организацией и качеством питания и изучение удовлетворённости родителей воспитанников (законных представителей воспитанников) организацией и качеством питания в МДОО с последующим принятием управленческих решений.</a:t>
            </a:r>
          </a:p>
          <a:p>
            <a:r>
              <a:rPr lang="ru-RU" dirty="0"/>
              <a:t>2. Предусмотреть разработку программы по развитию системы дошкольного питания.</a:t>
            </a:r>
          </a:p>
          <a:p>
            <a:r>
              <a:rPr lang="ru-RU" dirty="0"/>
              <a:t>3. Предусмотреть организацию и проведение мероприятий, направленных на формирование и развитие культуры питания, основанной на культурно-исторических традициях региона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4. </a:t>
            </a:r>
            <a:r>
              <a:rPr lang="ru-RU" dirty="0"/>
              <a:t>С 01.09.2022 года создать на официальном сайте организации подраздел «Организация питания в образовательной организации» в котором необходимо разместить информацию об организации питания в МДОО в соответствии с уточненными приказом Федеральной службы по надзору в сфере образования и науки от 12.01.2022 № 24 Требованиями к структуре официального сайта образовательной организации в информационно-телекоммуникационной сети «Интернет» и формату представления информации.</a:t>
            </a:r>
          </a:p>
          <a:p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771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1790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52400" y="1924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570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391400" cy="69689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Содержание дошкольного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924800" cy="411480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«От рождения до школы» под редакцией Н.Е. </a:t>
            </a:r>
            <a:r>
              <a:rPr lang="ru-RU" dirty="0" err="1"/>
              <a:t>Вераксы</a:t>
            </a:r>
            <a:r>
              <a:rPr lang="ru-RU" dirty="0"/>
              <a:t>,        Т.С. Комаровой, М.А. Васильевой (МДОО № 2,6,9,12,13,15), </a:t>
            </a:r>
          </a:p>
          <a:p>
            <a:r>
              <a:rPr lang="ru-RU" dirty="0"/>
              <a:t>комплексная образовательная программа для детей раннего возраста «Первые шаги» под редакцией Е.О. Смирновой, Л.Н. </a:t>
            </a:r>
            <a:r>
              <a:rPr lang="ru-RU" dirty="0" err="1"/>
              <a:t>Галигузовой</a:t>
            </a:r>
            <a:r>
              <a:rPr lang="ru-RU" dirty="0"/>
              <a:t>, С.Ю. Мещеряковой (МАДОУ № 9), </a:t>
            </a:r>
          </a:p>
          <a:p>
            <a:r>
              <a:rPr lang="ru-RU" dirty="0"/>
              <a:t>основная образовательная программа дошкольного образования «Детский сад по системе Монтессори» под редакцией Е.А. </a:t>
            </a:r>
            <a:r>
              <a:rPr lang="ru-RU" dirty="0" err="1"/>
              <a:t>Хилтунен</a:t>
            </a:r>
            <a:r>
              <a:rPr lang="ru-RU" dirty="0"/>
              <a:t>, О.Ф. Борисовой, В.В. Михайловой (МАДОУ № 13), </a:t>
            </a:r>
          </a:p>
          <a:p>
            <a:r>
              <a:rPr lang="ru-RU" dirty="0"/>
              <a:t>«Мир открытий» под редакцией Л.Г. </a:t>
            </a:r>
            <a:r>
              <a:rPr lang="ru-RU" dirty="0" err="1"/>
              <a:t>Петерсон</a:t>
            </a:r>
            <a:r>
              <a:rPr lang="ru-RU" dirty="0"/>
              <a:t> ,  И.А. Лыковой (МБДОУ № 14)</a:t>
            </a:r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771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1790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52400" y="1924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217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3914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Содержание </a:t>
            </a:r>
            <a:r>
              <a:rPr lang="ru-RU" b="1" dirty="0" smtClean="0"/>
              <a:t>развивающей предметно-пространственной среды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22860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интерактивные комплексы</a:t>
            </a:r>
          </a:p>
          <a:p>
            <a:r>
              <a:rPr lang="ru-RU" dirty="0" smtClean="0"/>
              <a:t>электронные </a:t>
            </a:r>
            <a:r>
              <a:rPr lang="ru-RU" dirty="0"/>
              <a:t>образовательные </a:t>
            </a:r>
            <a:r>
              <a:rPr lang="ru-RU" dirty="0" smtClean="0"/>
              <a:t>ресурсы</a:t>
            </a:r>
          </a:p>
          <a:p>
            <a:r>
              <a:rPr lang="ru-RU" dirty="0" smtClean="0"/>
              <a:t>студии экспериментирования, </a:t>
            </a:r>
            <a:r>
              <a:rPr lang="ru-RU" dirty="0" err="1" smtClean="0"/>
              <a:t>легоконструирования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smtClean="0"/>
              <a:t>робототехники</a:t>
            </a:r>
          </a:p>
          <a:p>
            <a:r>
              <a:rPr lang="ru-RU" dirty="0" smtClean="0"/>
              <a:t>цифровые лаборатории</a:t>
            </a:r>
          </a:p>
          <a:p>
            <a:r>
              <a:rPr lang="ru-RU" dirty="0" smtClean="0"/>
              <a:t>сенсорные комнаты и комнаты </a:t>
            </a:r>
            <a:r>
              <a:rPr lang="ru-RU" dirty="0"/>
              <a:t>развивающих игр </a:t>
            </a:r>
            <a:r>
              <a:rPr lang="ru-RU" dirty="0" err="1" smtClean="0"/>
              <a:t>Воскобовича</a:t>
            </a:r>
            <a:endParaRPr lang="ru-RU" dirty="0" smtClean="0"/>
          </a:p>
          <a:p>
            <a:r>
              <a:rPr lang="ru-RU" dirty="0" smtClean="0"/>
              <a:t>пространства </a:t>
            </a:r>
            <a:r>
              <a:rPr lang="ru-RU" dirty="0"/>
              <a:t>для прогулок, занятий и отдыха детей </a:t>
            </a:r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771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1790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52400" y="1924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" name="Picture 2" descr="https://pp.userapi.com/c841039/v841039254/29e17/VL44rSB0h1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3163" y="3733800"/>
            <a:ext cx="2438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8" descr="https://mdoy15-olenegorsk.eduface.ru/uploads/57900/57869/section/2000554/sensornaia_komnata/.thumbs/0x0_400x300__size__XNsddhBr99E.jpg?1643548198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5999" y="3767264"/>
            <a:ext cx="2581469" cy="1936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https://r1.nubex.ru/s137900-c5c/f750_12/5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4726" y="3695700"/>
            <a:ext cx="1770068" cy="2361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758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4" descr="https://sun9-77.userapi.com/impg/jctrefvWlD5SQwUv4KfjbcJ08cy3wN4nNOUwxA/UNfcVKBJqSU.jpg?size=1024x768&amp;quality=96&amp;sign=5dea2b5f2720be8c1f232fc23cefb1c3&amp;type=album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679" y="449741"/>
            <a:ext cx="3116820" cy="2057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44040" name="Picture 8" descr="https://r1.nubex.ru/s137900-c5c/f757_28/1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62492" y="2553252"/>
            <a:ext cx="3582974" cy="2039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Содержимое 3" descr="IMG_20181108_151658.jpg"/>
          <p:cNvPicPr>
            <a:picLocks noChangeAspect="1"/>
          </p:cNvPicPr>
          <p:nvPr/>
        </p:nvPicPr>
        <p:blipFill>
          <a:blip r:embed="rId5" cstate="email">
            <a:lum contrast="40000"/>
          </a:blip>
          <a:stretch>
            <a:fillRect/>
          </a:stretch>
        </p:blipFill>
        <p:spPr>
          <a:xfrm>
            <a:off x="5891364" y="319946"/>
            <a:ext cx="2893962" cy="2187196"/>
          </a:xfrm>
          <a:prstGeom prst="rect">
            <a:avLst/>
          </a:prstGeom>
        </p:spPr>
      </p:pic>
      <p:pic>
        <p:nvPicPr>
          <p:cNvPr id="44042" name="Picture 10" descr="https://r1.nubex.ru/s137584-e78/ea685b3aba_fit-in~160x160__f3471_05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5651" y="4583352"/>
            <a:ext cx="2379675" cy="1784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4044" name="Picture 12" descr="https://r1.nubex.ru/s137584-e78/80af93ee83_fit-in~160x160__f515_d4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180" y="4638683"/>
            <a:ext cx="2232126" cy="167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4046" name="Picture 14" descr="https://r1.nubex.ru/s137417-4b9/fc30e26de2_fit-in~160x160__f2974_2a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26802" y="406313"/>
            <a:ext cx="1913737" cy="2014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6714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2482" y="395401"/>
            <a:ext cx="2183426" cy="2911235"/>
          </a:xfrm>
          <a:prstGeom prst="rect">
            <a:avLst/>
          </a:prstGeom>
        </p:spPr>
      </p:pic>
      <p:pic>
        <p:nvPicPr>
          <p:cNvPr id="4" name="Picture 2" descr="C:\Users\Администратор\Downloads\IMG_20190819_10434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24200" y="1905000"/>
            <a:ext cx="3190873" cy="23931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2278" y="395401"/>
            <a:ext cx="2249072" cy="299876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335" y="3552311"/>
            <a:ext cx="2228741" cy="2971654"/>
          </a:xfrm>
          <a:prstGeom prst="rect">
            <a:avLst/>
          </a:prstGeom>
        </p:spPr>
      </p:pic>
      <p:pic>
        <p:nvPicPr>
          <p:cNvPr id="7" name="Picture 16" descr="http://www.mdou14-olen.edusite.ru/images/p15_11082020-3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02897" y="3633589"/>
            <a:ext cx="2158452" cy="2877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4150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457200"/>
            <a:ext cx="7010400" cy="31546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444560" y="3956449"/>
            <a:ext cx="5059952" cy="255219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61279" y="3956448"/>
            <a:ext cx="1938639" cy="258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8742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55" y="0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162800" cy="762000"/>
          </a:xfrm>
        </p:spPr>
        <p:txBody>
          <a:bodyPr>
            <a:normAutofit/>
          </a:bodyPr>
          <a:lstStyle/>
          <a:p>
            <a:r>
              <a:rPr lang="ru-RU" b="1" dirty="0"/>
              <a:t>Реализация ФГОС ДО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ru-RU" dirty="0" smtClean="0"/>
              <a:t>Приказом </a:t>
            </a:r>
            <a:r>
              <a:rPr lang="ru-RU" dirty="0"/>
              <a:t>комитета по образованию от 31.03.2021 </a:t>
            </a:r>
            <a:r>
              <a:rPr lang="ru-RU" dirty="0" smtClean="0"/>
              <a:t>    № </a:t>
            </a:r>
            <a:r>
              <a:rPr lang="ru-RU" dirty="0"/>
              <a:t>125 утвержден </a:t>
            </a:r>
            <a:r>
              <a:rPr lang="ru-RU" b="1" dirty="0" smtClean="0"/>
              <a:t>План </a:t>
            </a:r>
            <a:r>
              <a:rPr lang="ru-RU" b="1" dirty="0"/>
              <a:t>мероприятий по развитию системы дошкольного образования на период 2021 – 2022 </a:t>
            </a:r>
            <a:r>
              <a:rPr lang="ru-RU" b="1" dirty="0" smtClean="0"/>
              <a:t>годы.</a:t>
            </a:r>
          </a:p>
          <a:p>
            <a:r>
              <a:rPr lang="ru-RU" dirty="0"/>
              <a:t>развитие инновационного движения в </a:t>
            </a:r>
            <a:r>
              <a:rPr lang="ru-RU" dirty="0" smtClean="0"/>
              <a:t>МДОО:</a:t>
            </a:r>
          </a:p>
          <a:p>
            <a:r>
              <a:rPr lang="ru-RU" dirty="0"/>
              <a:t>федеральные инновационные </a:t>
            </a:r>
            <a:r>
              <a:rPr lang="ru-RU" dirty="0" smtClean="0"/>
              <a:t>и экспериментальные площадки </a:t>
            </a:r>
          </a:p>
          <a:p>
            <a:r>
              <a:rPr lang="ru-RU" dirty="0" smtClean="0"/>
              <a:t>региональные </a:t>
            </a:r>
            <a:r>
              <a:rPr lang="ru-RU" dirty="0"/>
              <a:t>стажировочные </a:t>
            </a:r>
            <a:r>
              <a:rPr lang="ru-RU" dirty="0" smtClean="0"/>
              <a:t>площадки </a:t>
            </a:r>
          </a:p>
          <a:p>
            <a:r>
              <a:rPr lang="ru-RU" dirty="0" smtClean="0"/>
              <a:t>муниципальные проблемно-методические площадки, муниципальный </a:t>
            </a:r>
            <a:r>
              <a:rPr lang="ru-RU" dirty="0"/>
              <a:t>координационный центр по конструированию и </a:t>
            </a:r>
            <a:r>
              <a:rPr lang="ru-RU" dirty="0" smtClean="0"/>
              <a:t>робототехнике</a:t>
            </a:r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4571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162800" cy="5334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Инновационная деятельность</a:t>
            </a:r>
            <a:endParaRPr lang="ru-RU" b="1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>
          <a:xfrm>
            <a:off x="457200" y="1227156"/>
            <a:ext cx="8610600" cy="6280009"/>
          </a:xfrm>
        </p:spPr>
        <p:txBody>
          <a:bodyPr>
            <a:normAutofit fontScale="40000" lnSpcReduction="20000"/>
          </a:bodyPr>
          <a:lstStyle/>
          <a:p>
            <a:r>
              <a:rPr lang="ru-RU" b="1" dirty="0"/>
              <a:t>МБДОУ № 2</a:t>
            </a:r>
            <a:r>
              <a:rPr lang="ru-RU" dirty="0"/>
              <a:t> – федеральная сетевая инновационная площадка «Вариативные модели социокультурной образовательной среды для детей младенческого и раннего возраста»</a:t>
            </a:r>
          </a:p>
          <a:p>
            <a:r>
              <a:rPr lang="ru-RU" dirty="0"/>
              <a:t>- региональная стажировочная площадка по направлению «Развитие образовательной деятельности в дошкольной образовательной организации в условиях реализации ФГОС ДО. Познавательное развитие воспитанников ДОО»</a:t>
            </a:r>
          </a:p>
          <a:p>
            <a:r>
              <a:rPr lang="ru-RU" dirty="0"/>
              <a:t>- муниципальная проблемно-методическая площадка «Познавательное направление воспитания старших дошкольников в образовательном пространстве ДОО»</a:t>
            </a:r>
          </a:p>
          <a:p>
            <a:r>
              <a:rPr lang="ru-RU" b="1" dirty="0"/>
              <a:t>МБДОУ № 6</a:t>
            </a:r>
            <a:r>
              <a:rPr lang="ru-RU" dirty="0"/>
              <a:t> - муниципальная проблемно-методическая площадка «Формирование духовно-нравственных качеств личности ребенка на основе реализации программы Р.Ю. Белоусовой, А.Н. Егоровой, Ю.С. Калинкиной «С чистым сердцем»</a:t>
            </a:r>
          </a:p>
          <a:p>
            <a:r>
              <a:rPr lang="ru-RU" b="1" dirty="0"/>
              <a:t>МАДОУ № 9</a:t>
            </a:r>
            <a:r>
              <a:rPr lang="ru-RU" dirty="0"/>
              <a:t> - региональная пилотная площадка «Апробации моделей служб ранней помощи детям с ограниченными возможностями здоровья»</a:t>
            </a:r>
          </a:p>
          <a:p>
            <a:r>
              <a:rPr lang="ru-RU" dirty="0"/>
              <a:t>- Региональная инновационная площадка «Развитие инновационных подходов в организации комплексной индивидуально-ориентированной помощи семьям и детям дошкольного возраста с особыми образовательными потребностями»;                                </a:t>
            </a:r>
          </a:p>
          <a:p>
            <a:r>
              <a:rPr lang="ru-RU" dirty="0"/>
              <a:t>- Региональная стажировочная площадка «Развитие образовательной деятельности в дошкольной образовательной организации в условиях реализации ФГОС ДО»</a:t>
            </a:r>
          </a:p>
          <a:p>
            <a:r>
              <a:rPr lang="ru-RU" dirty="0"/>
              <a:t>- муниципальная проблемно-методическая площадка «Организация волонтерского движения в детском саду как условие поддержки детской инициативы и эффективной социализации»</a:t>
            </a:r>
          </a:p>
          <a:p>
            <a:r>
              <a:rPr lang="ru-RU" b="1" dirty="0"/>
              <a:t>МБДОУ № 12</a:t>
            </a:r>
            <a:r>
              <a:rPr lang="ru-RU" dirty="0"/>
              <a:t> - федеральная инновационная сетевая площадка «Вариативные модели интеграции естественно-научного и художественно-эстетического содержания образования»</a:t>
            </a:r>
          </a:p>
          <a:p>
            <a:r>
              <a:rPr lang="ru-RU" dirty="0"/>
              <a:t>- муниципальная проблемно-методическая площадка «Актуальные аспекты развития математических способностей современного дошкольника»</a:t>
            </a:r>
          </a:p>
          <a:p>
            <a:r>
              <a:rPr lang="ru-RU" b="1" dirty="0"/>
              <a:t>МАДОУ № 13</a:t>
            </a:r>
            <a:r>
              <a:rPr lang="ru-RU" dirty="0"/>
              <a:t> -  федеральная сетевая инновационная площадка «Вариативные модели социокультурной образовательной среды для детей младенческого и раннего возраста» на базе ФГБНУ «Институт художественного образования и культурологии Российской академии образования»</a:t>
            </a:r>
          </a:p>
          <a:p>
            <a:r>
              <a:rPr lang="ru-RU" dirty="0"/>
              <a:t>- Региональная стажировочная площадка по направлению «Внедрение Целевой модели наставничества» ГАУДПО МО «ИРО»</a:t>
            </a:r>
          </a:p>
          <a:p>
            <a:r>
              <a:rPr lang="ru-RU" dirty="0"/>
              <a:t>- муниципальная проблемно-методическая площадка «Воспитание самостоятельности и инициативы у детей дошкольного возраста»</a:t>
            </a:r>
          </a:p>
          <a:p>
            <a:r>
              <a:rPr lang="ru-RU" dirty="0"/>
              <a:t>- муниципальный координационный центр конструирования и робототехники</a:t>
            </a:r>
          </a:p>
          <a:p>
            <a:r>
              <a:rPr lang="ru-RU" b="1" dirty="0"/>
              <a:t>МБДОУ № 14</a:t>
            </a:r>
            <a:r>
              <a:rPr lang="ru-RU" dirty="0"/>
              <a:t> - Региональная стажировочная площадка по направлению «Развитие образовательной деятельности в дошкольной образовательной организации в условиях реализации ФГОС ДО»</a:t>
            </a:r>
          </a:p>
          <a:p>
            <a:r>
              <a:rPr lang="ru-RU" dirty="0"/>
              <a:t>- муниципальная проблемно-методическая площадка «Формирование основ финансовой грамотности и начальных экономических знаний дошкольников в процессе интеграции образовательных областей»</a:t>
            </a:r>
          </a:p>
          <a:p>
            <a:r>
              <a:rPr lang="ru-RU" b="1" dirty="0"/>
              <a:t>МБДОУ № 15</a:t>
            </a:r>
            <a:r>
              <a:rPr lang="ru-RU" dirty="0"/>
              <a:t> – федеральная инновационная площадка «Развитие математических представлений на основе программы </a:t>
            </a:r>
            <a:r>
              <a:rPr lang="ru-RU" dirty="0" err="1"/>
              <a:t>Петерсон</a:t>
            </a:r>
            <a:r>
              <a:rPr lang="ru-RU" dirty="0"/>
              <a:t> Л.Г. и </a:t>
            </a:r>
            <a:r>
              <a:rPr lang="ru-RU" dirty="0" err="1"/>
              <a:t>Кочемасовой</a:t>
            </a:r>
            <a:r>
              <a:rPr lang="ru-RU" dirty="0"/>
              <a:t> Е.Е. «</a:t>
            </a:r>
            <a:r>
              <a:rPr lang="ru-RU" dirty="0" err="1"/>
              <a:t>Игралочка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820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Повестка дня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Об итогах работы </a:t>
            </a:r>
            <a:r>
              <a:rPr lang="ru-RU" dirty="0" smtClean="0"/>
              <a:t>за </a:t>
            </a:r>
            <a:r>
              <a:rPr lang="en-US" dirty="0"/>
              <a:t>2021-2022</a:t>
            </a:r>
            <a:r>
              <a:rPr lang="ru-RU" dirty="0"/>
              <a:t> учебный год и перспективах развития муниципальной системы дошкольного образования </a:t>
            </a:r>
            <a:r>
              <a:rPr lang="ru-RU" dirty="0" smtClean="0"/>
              <a:t>в </a:t>
            </a:r>
            <a:r>
              <a:rPr lang="en-US" dirty="0"/>
              <a:t>2022</a:t>
            </a:r>
            <a:r>
              <a:rPr lang="ru-RU" dirty="0"/>
              <a:t>-</a:t>
            </a:r>
            <a:r>
              <a:rPr lang="en-US" dirty="0"/>
              <a:t>2023</a:t>
            </a:r>
            <a:r>
              <a:rPr lang="ru-RU" dirty="0"/>
              <a:t> учебном </a:t>
            </a:r>
            <a:r>
              <a:rPr lang="ru-RU" dirty="0" smtClean="0"/>
              <a:t>году</a:t>
            </a:r>
          </a:p>
          <a:p>
            <a:r>
              <a:rPr lang="ru-RU" dirty="0" smtClean="0"/>
              <a:t>Разное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606985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7206" y="-106344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162800" cy="990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Кадровое обеспечение дошкольного образования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>
          <a:xfrm>
            <a:off x="637309" y="4448623"/>
            <a:ext cx="8186248" cy="192958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Всего в системе дошкольного образования на  работает 223 педагога    (2020 год – 231 чел.)</a:t>
            </a:r>
          </a:p>
          <a:p>
            <a:r>
              <a:rPr lang="ru-RU" dirty="0" smtClean="0"/>
              <a:t>47% педагогов  с высшим педагогическим образованием                      (47% в 2020 г.); </a:t>
            </a:r>
          </a:p>
          <a:p>
            <a:r>
              <a:rPr lang="ru-RU" dirty="0" smtClean="0"/>
              <a:t>31 %  имеют высшую квалификационную категорию (2020 год – 30%); </a:t>
            </a:r>
          </a:p>
          <a:p>
            <a:r>
              <a:rPr lang="ru-RU" dirty="0" smtClean="0"/>
              <a:t>26%  первую квалификационную категорию (2020 год – 23%) .</a:t>
            </a:r>
          </a:p>
          <a:p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3352" y="-2458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3352" y="233761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-31061" y="-10634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04032719"/>
              </p:ext>
            </p:extLst>
          </p:nvPr>
        </p:nvGraphicFramePr>
        <p:xfrm>
          <a:off x="1113034" y="1080569"/>
          <a:ext cx="6809466" cy="3368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-31061" y="225585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002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687" y="-297426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162800" cy="990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Кадровое обеспечение дошкольного образования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>
          <a:xfrm>
            <a:off x="1881313" y="4411644"/>
            <a:ext cx="5334000" cy="175260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Распределение по возрасту: </a:t>
            </a:r>
          </a:p>
          <a:p>
            <a:r>
              <a:rPr lang="ru-RU" dirty="0"/>
              <a:t>до 25 лет – 4% (2020 год – 4%);</a:t>
            </a:r>
          </a:p>
          <a:p>
            <a:r>
              <a:rPr lang="ru-RU" dirty="0"/>
              <a:t>от 25 до 29 лет – 7 % (2020 год –10%);</a:t>
            </a:r>
          </a:p>
          <a:p>
            <a:r>
              <a:rPr lang="ru-RU" dirty="0"/>
              <a:t>от 30 до 49 лет –  61% (2020 год – 59%);</a:t>
            </a:r>
          </a:p>
          <a:p>
            <a:r>
              <a:rPr lang="ru-RU" dirty="0"/>
              <a:t>от 50 до 54 лет – 10% (2020 год – 12%);</a:t>
            </a:r>
          </a:p>
          <a:p>
            <a:r>
              <a:rPr lang="ru-RU" dirty="0"/>
              <a:t>от 55 до 59 лет – 9% (2020год –6%);</a:t>
            </a:r>
          </a:p>
          <a:p>
            <a:r>
              <a:rPr lang="ru-RU" dirty="0"/>
              <a:t>более 60 лет – 9% (2020 год – 9%).</a:t>
            </a:r>
          </a:p>
          <a:p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7709" y="-227257"/>
            <a:ext cx="831273" cy="994756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23687" y="-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23687" y="2590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40377054"/>
              </p:ext>
            </p:extLst>
          </p:nvPr>
        </p:nvGraphicFramePr>
        <p:xfrm>
          <a:off x="-2157287" y="7374"/>
          <a:ext cx="13411199" cy="6248400"/>
        </p:xfrm>
        <a:graphic>
          <a:graphicData uri="http://schemas.openxmlformats.org/presentationml/2006/ole">
            <p:oleObj spid="_x0000_s42023" name="Диаграмма" r:id="rId6" imgW="4714902" imgH="1609738" progId="Excel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93898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2491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391400" cy="1371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Создание условий для получения доступного и качественного дошкольного образования детьми с ОВЗ</a:t>
            </a:r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14478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Количество детей, получающих коррекционную помощь в условиях </a:t>
            </a:r>
            <a:r>
              <a:rPr lang="ru-RU" dirty="0" err="1" smtClean="0"/>
              <a:t>логопункта</a:t>
            </a:r>
            <a:r>
              <a:rPr lang="ru-RU" dirty="0" smtClean="0"/>
              <a:t> – 175 чел.</a:t>
            </a:r>
            <a:r>
              <a:rPr lang="ru-RU" dirty="0"/>
              <a:t> (в 2019 году 150 чел., в 2020 году 127 чел.)</a:t>
            </a:r>
            <a:endParaRPr lang="ru-RU" dirty="0" smtClean="0"/>
          </a:p>
          <a:p>
            <a:r>
              <a:rPr lang="ru-RU" dirty="0" smtClean="0"/>
              <a:t>Получателями </a:t>
            </a:r>
            <a:r>
              <a:rPr lang="ru-RU" dirty="0"/>
              <a:t>услуг службы ранней помощи </a:t>
            </a:r>
            <a:r>
              <a:rPr lang="ru-RU" dirty="0" smtClean="0"/>
              <a:t>на </a:t>
            </a:r>
            <a:r>
              <a:rPr lang="ru-RU" dirty="0"/>
              <a:t>базе МАДОУ № 9 стали </a:t>
            </a:r>
            <a:r>
              <a:rPr lang="ru-RU" dirty="0" smtClean="0"/>
              <a:t>13 </a:t>
            </a:r>
            <a:r>
              <a:rPr lang="ru-RU" dirty="0"/>
              <a:t>детей дошкольного </a:t>
            </a:r>
            <a:r>
              <a:rPr lang="ru-RU" dirty="0" smtClean="0"/>
              <a:t>возраста.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36146303"/>
              </p:ext>
            </p:extLst>
          </p:nvPr>
        </p:nvGraphicFramePr>
        <p:xfrm>
          <a:off x="381000" y="3085944"/>
          <a:ext cx="8382000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9775">
                  <a:extLst>
                    <a:ext uri="{9D8B030D-6E8A-4147-A177-3AD203B41FA5}">
                      <a16:colId xmlns:a16="http://schemas.microsoft.com/office/drawing/2014/main" xmlns="" val="3209118767"/>
                    </a:ext>
                  </a:extLst>
                </a:gridCol>
                <a:gridCol w="1591050">
                  <a:extLst>
                    <a:ext uri="{9D8B030D-6E8A-4147-A177-3AD203B41FA5}">
                      <a16:colId xmlns:a16="http://schemas.microsoft.com/office/drawing/2014/main" xmlns="" val="3177000540"/>
                    </a:ext>
                  </a:extLst>
                </a:gridCol>
                <a:gridCol w="1979955">
                  <a:extLst>
                    <a:ext uri="{9D8B030D-6E8A-4147-A177-3AD203B41FA5}">
                      <a16:colId xmlns:a16="http://schemas.microsoft.com/office/drawing/2014/main" xmlns="" val="1666824075"/>
                    </a:ext>
                  </a:extLst>
                </a:gridCol>
                <a:gridCol w="1889775">
                  <a:extLst>
                    <a:ext uri="{9D8B030D-6E8A-4147-A177-3AD203B41FA5}">
                      <a16:colId xmlns:a16="http://schemas.microsoft.com/office/drawing/2014/main" xmlns="" val="335653015"/>
                    </a:ext>
                  </a:extLst>
                </a:gridCol>
                <a:gridCol w="1031445">
                  <a:extLst>
                    <a:ext uri="{9D8B030D-6E8A-4147-A177-3AD203B41FA5}">
                      <a16:colId xmlns:a16="http://schemas.microsoft.com/office/drawing/2014/main" xmlns="" val="3080196883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детей-инвалидов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детей с ОВЗ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групп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21445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компенсирующей направленности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(ТНР)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комбинированной направленности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(ТНР, нарушения зрения, ТМНР)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879092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507687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5664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178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52436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0846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2491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391400" cy="1371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Создание условий для получения доступного и качественного дошкольного образования детьми с ОВЗ</a:t>
            </a:r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ru-RU" u="sng" dirty="0" smtClean="0"/>
              <a:t>Дети с ОВЗ - 178 человек</a:t>
            </a:r>
          </a:p>
          <a:p>
            <a:r>
              <a:rPr lang="ru-RU" dirty="0" smtClean="0"/>
              <a:t> тяжелые нарушения речи </a:t>
            </a:r>
            <a:r>
              <a:rPr lang="ru-RU" dirty="0"/>
              <a:t>- 84%, </a:t>
            </a:r>
            <a:endParaRPr lang="ru-RU" dirty="0" smtClean="0"/>
          </a:p>
          <a:p>
            <a:r>
              <a:rPr lang="ru-RU" dirty="0" smtClean="0"/>
              <a:t> нарушения </a:t>
            </a:r>
            <a:r>
              <a:rPr lang="ru-RU" dirty="0"/>
              <a:t>зрения – 8</a:t>
            </a:r>
            <a:r>
              <a:rPr lang="ru-RU" dirty="0" smtClean="0"/>
              <a:t>%,</a:t>
            </a:r>
          </a:p>
          <a:p>
            <a:r>
              <a:rPr lang="ru-RU" dirty="0" smtClean="0"/>
              <a:t>тяжелые </a:t>
            </a:r>
            <a:r>
              <a:rPr lang="ru-RU" dirty="0"/>
              <a:t>и </a:t>
            </a:r>
            <a:r>
              <a:rPr lang="ru-RU" dirty="0" smtClean="0"/>
              <a:t>множественные нарушения </a:t>
            </a:r>
            <a:r>
              <a:rPr lang="ru-RU" dirty="0"/>
              <a:t>– 5%, </a:t>
            </a:r>
            <a:endParaRPr lang="ru-RU" dirty="0" smtClean="0"/>
          </a:p>
          <a:p>
            <a:r>
              <a:rPr lang="ru-RU" dirty="0" smtClean="0"/>
              <a:t>задержка </a:t>
            </a:r>
            <a:r>
              <a:rPr lang="ru-RU" dirty="0"/>
              <a:t>психического развития и </a:t>
            </a:r>
            <a:r>
              <a:rPr lang="ru-RU" dirty="0" smtClean="0"/>
              <a:t>нарушения  </a:t>
            </a:r>
            <a:r>
              <a:rPr lang="ru-RU" dirty="0"/>
              <a:t>интеллектуального развития – 3%. </a:t>
            </a:r>
            <a:endParaRPr lang="ru-RU" dirty="0" smtClean="0"/>
          </a:p>
          <a:p>
            <a:r>
              <a:rPr lang="ru-RU" dirty="0" smtClean="0"/>
              <a:t>Деятельность Координационного совета по </a:t>
            </a:r>
            <a:r>
              <a:rPr lang="ru-RU" dirty="0"/>
              <a:t>вопросам организации инклюзивного образования детей с особыми образовательными </a:t>
            </a:r>
            <a:r>
              <a:rPr lang="ru-RU" dirty="0" smtClean="0"/>
              <a:t>потребностями</a:t>
            </a:r>
          </a:p>
          <a:p>
            <a:r>
              <a:rPr lang="ru-RU" dirty="0" smtClean="0"/>
              <a:t>Деятельность ТПМПК- обследован </a:t>
            </a:r>
            <a:r>
              <a:rPr lang="ru-RU" dirty="0"/>
              <a:t>141 человек</a:t>
            </a:r>
            <a:endParaRPr lang="ru-RU" dirty="0" smtClean="0"/>
          </a:p>
          <a:p>
            <a:r>
              <a:rPr lang="ru-RU" dirty="0" smtClean="0"/>
              <a:t>Реализация </a:t>
            </a:r>
            <a:r>
              <a:rPr lang="ru-RU" dirty="0"/>
              <a:t>регионального проекта «Поддержка семей, имеющих детей» </a:t>
            </a:r>
            <a:r>
              <a:rPr lang="ru-RU" dirty="0" smtClean="0"/>
              <a:t>- проведено 1567 </a:t>
            </a:r>
            <a:r>
              <a:rPr lang="ru-RU" dirty="0"/>
              <a:t>консультаций </a:t>
            </a:r>
          </a:p>
        </p:txBody>
      </p:sp>
    </p:spTree>
    <p:extLst>
      <p:ext uri="{BB962C8B-B14F-4D97-AF65-F5344CB8AC3E}">
        <p14:creationId xmlns:p14="http://schemas.microsoft.com/office/powerpoint/2010/main" xmlns="" val="111299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55" y="0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162800" cy="92235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Основные достижения муниципальной системы дошкольного образования</a:t>
            </a:r>
            <a:endParaRPr lang="ru-RU" sz="2800" b="1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>
          <a:xfrm>
            <a:off x="457200" y="1074756"/>
            <a:ext cx="8382000" cy="6164244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Международный конкурс педагогического мастерства «Познавательное и речевое развитие детей дошкольного возраста в условиях реализации ФГОС ДО» (МБДОУ № 2 - 1 место); </a:t>
            </a:r>
          </a:p>
          <a:p>
            <a:r>
              <a:rPr lang="ru-RU" dirty="0"/>
              <a:t>Международный конкурс педагогического мастерства «Применение электронных образовательных ресурсов в образовательном процессе»  (МБДОУ № 15 - дипломант);</a:t>
            </a:r>
          </a:p>
          <a:p>
            <a:r>
              <a:rPr lang="en-US" dirty="0"/>
              <a:t>V</a:t>
            </a:r>
            <a:r>
              <a:rPr lang="ru-RU" dirty="0"/>
              <a:t> Всероссийский конкурс «100 лучших ДОУ России - 2021» в номинации «Лучший муниципальный детский сад России - 2021» (МБДОУ № 14 - Лауреат);</a:t>
            </a:r>
          </a:p>
          <a:p>
            <a:r>
              <a:rPr lang="ru-RU" dirty="0"/>
              <a:t>Всероссийский смотр-конкурс образовательных организаций «Достижения образования» (МБДОУ № 14 - победитель);</a:t>
            </a:r>
          </a:p>
          <a:p>
            <a:r>
              <a:rPr lang="ru-RU" dirty="0"/>
              <a:t>Всероссийский педагогический конкурс «Педагогика 21 века: опыт, достижения, методика» (МАДОУ № 9 – 1 место,); </a:t>
            </a:r>
          </a:p>
          <a:p>
            <a:r>
              <a:rPr lang="ru-RU" dirty="0"/>
              <a:t>Всероссийский педагогический конкурс «Новаторство и традиции» (МАДОУ № 9 – 1 место,);</a:t>
            </a:r>
          </a:p>
          <a:p>
            <a:r>
              <a:rPr lang="ru-RU" dirty="0"/>
              <a:t>Всероссийский педагогический конкурс «Современные аспекты педагогики» (МАДОУ № 9 –3 место);</a:t>
            </a:r>
          </a:p>
          <a:p>
            <a:r>
              <a:rPr lang="ru-RU" dirty="0"/>
              <a:t>Всероссийский педагогический конкурс «Образовательный ресурс» (МАДОУ № 9 – 2 место);</a:t>
            </a:r>
          </a:p>
          <a:p>
            <a:r>
              <a:rPr lang="ru-RU" dirty="0"/>
              <a:t>Всероссийский педагогический конкурс «Мой педагогический секрет» (МБДОУ № 6);</a:t>
            </a:r>
          </a:p>
          <a:p>
            <a:r>
              <a:rPr lang="ru-RU" dirty="0"/>
              <a:t>Всероссийский педагогический конкурс профессионального мастерства «Реализация инклюзивного   образования детей с ОВЗ по ФГОС: технология и методы работы», номинация «Педагогический проект» (МБДОУ № 6);</a:t>
            </a:r>
          </a:p>
          <a:p>
            <a:r>
              <a:rPr lang="ru-RU" dirty="0"/>
              <a:t>Всероссийский педагогический конкурс «Фонд  – 21 века» (МБДОУ № 12 – 1 место</a:t>
            </a:r>
            <a:r>
              <a:rPr lang="ru-RU" dirty="0" smtClean="0"/>
              <a:t>);</a:t>
            </a:r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4449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55" y="0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162800" cy="92235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Основные достижения муниципальной системы дошкольного образования</a:t>
            </a:r>
            <a:endParaRPr lang="ru-RU" sz="2800" b="1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>
          <a:xfrm>
            <a:off x="457200" y="1074756"/>
            <a:ext cx="8382000" cy="616424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Отборочный </a:t>
            </a:r>
            <a:r>
              <a:rPr lang="ru-RU" dirty="0"/>
              <a:t>этап открытого межрегионального конкурса</a:t>
            </a:r>
            <a:r>
              <a:rPr lang="ru-RU" b="1" i="1" dirty="0"/>
              <a:t> </a:t>
            </a:r>
            <a:r>
              <a:rPr lang="ru-RU" dirty="0"/>
              <a:t>«100 Престижных детских садов России» (МБДОУ № 2)</a:t>
            </a:r>
          </a:p>
          <a:p>
            <a:r>
              <a:rPr lang="ru-RU" dirty="0"/>
              <a:t>Региональный этап IX Всероссийского конкурса «Воспитатели России» в номинации «Детскому саду – здоровый коллектив» (МБДОУ № 15 - победитель)</a:t>
            </a:r>
          </a:p>
          <a:p>
            <a:r>
              <a:rPr lang="ru-RU" dirty="0"/>
              <a:t>Региональный этап Всероссийской Акции «Спорт – альтернатива пагубным привычкам» (- МБДОУ № 15 - 2 место);</a:t>
            </a:r>
          </a:p>
          <a:p>
            <a:r>
              <a:rPr lang="ru-RU" dirty="0"/>
              <a:t>Региональный этап конкурса «Воспитатели России» (МБДОУ № 2 - 2 место);</a:t>
            </a:r>
          </a:p>
          <a:p>
            <a:r>
              <a:rPr lang="ru-RU" dirty="0"/>
              <a:t>Региональный этап Всероссийского профессионального конкурса «Воспитатель года России» - «Воспитатель года Мурманской области-2021» (МБДОУ № 12 - финалист);</a:t>
            </a:r>
          </a:p>
          <a:p>
            <a:r>
              <a:rPr lang="ru-RU" dirty="0"/>
              <a:t>Региональный этап Всероссийского профессионального конкурса «Воспитатель года России» «Воспитатель года Мурманской области -2021» в номинации «Педагогический дебют» (МДОУ № 14 – победитель);</a:t>
            </a:r>
          </a:p>
          <a:p>
            <a:r>
              <a:rPr lang="ru-RU" dirty="0"/>
              <a:t>Региональный этап Всероссийского конкурса дополнительных образовательных программ «Образовательный Олимп- 2021» (МАДОУ № 13- 3 место в номинации «Социально-гуманитарная направленность»);</a:t>
            </a:r>
          </a:p>
          <a:p>
            <a:r>
              <a:rPr lang="ru-RU" dirty="0"/>
              <a:t>Конкурсный отбор на получение грантов на реализацию инновационных проектов в системе общего и дополнительного образования детей Мурманской области «Маленький гений», </a:t>
            </a:r>
            <a:r>
              <a:rPr lang="ru-RU" b="1" dirty="0"/>
              <a:t>получен грант</a:t>
            </a:r>
            <a:r>
              <a:rPr lang="ru-RU" dirty="0"/>
              <a:t> «Развитие интеллектуальных способностей дошкольников на основе интеграции содержания программы «Детский сад по системе Монтессори» и подходов STEM-образования как инновационного ресурса организации детской деятельности» (МАДОУ № 13);</a:t>
            </a:r>
          </a:p>
          <a:p>
            <a:r>
              <a:rPr lang="ru-RU" dirty="0"/>
              <a:t>Конкурсный отбор на предоставление грантов в форме субсидии из областного бюджета государственным областным и муниципальным образовательным организациям, не являющимся казенными учреждениями, на реализацию мероприятий по преобразованию пространств образовательных организаций в рамках проекта «</a:t>
            </a:r>
            <a:r>
              <a:rPr lang="en-US" dirty="0"/>
              <a:t>Arctic schools</a:t>
            </a:r>
            <a:r>
              <a:rPr lang="ru-RU" dirty="0"/>
              <a:t>» (МБДОУ № 2,14);</a:t>
            </a:r>
          </a:p>
          <a:p>
            <a:r>
              <a:rPr lang="ru-RU" dirty="0"/>
              <a:t>Конкурсный отбор на предоставление субсидий из областного бюджета по инициативному бюджетированию (МБДОУ № </a:t>
            </a:r>
            <a:r>
              <a:rPr lang="ru-RU" dirty="0" smtClean="0"/>
              <a:t>2)</a:t>
            </a:r>
            <a:endParaRPr lang="ru-RU" dirty="0"/>
          </a:p>
          <a:p>
            <a:r>
              <a:rPr lang="ru-RU" dirty="0"/>
              <a:t>Воспитанники детских садов города стали победителями и лауреатами различных международный, Всероссийских, региональных и муниципальных конкурсов и фестивалей.</a:t>
            </a:r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4132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2491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6073" y="304800"/>
            <a:ext cx="7620000" cy="11811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Основные направления развития дошкольного образования в 2022-2023 учебном году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81445" y="1485900"/>
            <a:ext cx="8229600" cy="53721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Повышение качества дошкольного образования и уровня удовлетворенности услугами, предоставляемыми МДОО через: </a:t>
            </a:r>
          </a:p>
          <a:p>
            <a:r>
              <a:rPr lang="ru-RU" dirty="0" smtClean="0"/>
              <a:t>Обеспечение </a:t>
            </a:r>
            <a:r>
              <a:rPr lang="ru-RU" dirty="0"/>
              <a:t>доступности услуг дошкольного образования всем категориям </a:t>
            </a:r>
            <a:r>
              <a:rPr lang="ru-RU" dirty="0" smtClean="0"/>
              <a:t>детей, в том числе детям с особыми образовательными потребностями;</a:t>
            </a:r>
            <a:endParaRPr lang="ru-RU" dirty="0"/>
          </a:p>
          <a:p>
            <a:r>
              <a:rPr lang="ru-RU" dirty="0"/>
              <a:t>Обеспечение безопасности пребывания детей в МДОО;</a:t>
            </a:r>
          </a:p>
          <a:p>
            <a:r>
              <a:rPr lang="ru-RU" dirty="0" smtClean="0"/>
              <a:t>Совершенствование материально – технического оснащения образовательной деятельности;</a:t>
            </a:r>
          </a:p>
          <a:p>
            <a:r>
              <a:rPr lang="ru-RU" dirty="0" smtClean="0"/>
              <a:t>Расширение спектра и повышение качества оказываемых в МДОО  дополнительных услуг;</a:t>
            </a:r>
            <a:endParaRPr lang="ru-RU" dirty="0"/>
          </a:p>
          <a:p>
            <a:r>
              <a:rPr lang="ru-RU" dirty="0" smtClean="0"/>
              <a:t>Организацию рационального и качественного питания детей;</a:t>
            </a:r>
          </a:p>
          <a:p>
            <a:r>
              <a:rPr lang="ru-RU" dirty="0" smtClean="0"/>
              <a:t>Совершенствование физкультурно-оздоровительной работы в МДОО;</a:t>
            </a:r>
          </a:p>
          <a:p>
            <a:r>
              <a:rPr lang="ru-RU" dirty="0" smtClean="0"/>
              <a:t>Повышение профессиональной компетентности педагогов МДОО;</a:t>
            </a:r>
          </a:p>
          <a:p>
            <a:r>
              <a:rPr lang="ru-RU" dirty="0" smtClean="0"/>
              <a:t>Оказание консультационной помощи родителям по вопросам развития и образования детей.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  <a:p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3459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55" y="0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56378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Мониторинг муниципальной системы качества дошкольного образования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u="sng" dirty="0" smtClean="0"/>
              <a:t>Показатели мониторинга:</a:t>
            </a:r>
          </a:p>
          <a:p>
            <a:r>
              <a:rPr lang="ru-RU" i="1" dirty="0" smtClean="0"/>
              <a:t>Реализация </a:t>
            </a:r>
            <a:r>
              <a:rPr lang="ru-RU" i="1" dirty="0"/>
              <a:t>образовательных программ дошкольного </a:t>
            </a:r>
            <a:r>
              <a:rPr lang="ru-RU" i="1" dirty="0" smtClean="0"/>
              <a:t>образования</a:t>
            </a:r>
          </a:p>
          <a:p>
            <a:r>
              <a:rPr lang="ru-RU" i="1" dirty="0"/>
              <a:t>Содержание образовательной деятельности в дошкольных образовательных </a:t>
            </a:r>
            <a:r>
              <a:rPr lang="ru-RU" i="1" dirty="0" smtClean="0"/>
              <a:t>организациях</a:t>
            </a:r>
          </a:p>
          <a:p>
            <a:r>
              <a:rPr lang="ru-RU" i="1" dirty="0"/>
              <a:t>Создание образовательных условий в дошкольных образовательных </a:t>
            </a:r>
            <a:r>
              <a:rPr lang="ru-RU" i="1" dirty="0" smtClean="0"/>
              <a:t>организациях:</a:t>
            </a:r>
          </a:p>
          <a:p>
            <a:pPr marL="0" indent="0">
              <a:buNone/>
            </a:pPr>
            <a:r>
              <a:rPr lang="ru-RU" i="1" dirty="0" smtClean="0"/>
              <a:t>-кадровые </a:t>
            </a:r>
            <a:r>
              <a:rPr lang="ru-RU" i="1" dirty="0"/>
              <a:t>условия,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-развивающая </a:t>
            </a:r>
            <a:r>
              <a:rPr lang="ru-RU" i="1" dirty="0"/>
              <a:t>предметно-пространственная среда,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-психолого-педагогические условия</a:t>
            </a:r>
          </a:p>
          <a:p>
            <a:r>
              <a:rPr lang="ru-RU" i="1" dirty="0"/>
              <a:t>Взаимодействие с </a:t>
            </a:r>
            <a:r>
              <a:rPr lang="ru-RU" i="1" dirty="0" smtClean="0"/>
              <a:t>семьей</a:t>
            </a:r>
          </a:p>
          <a:p>
            <a:r>
              <a:rPr lang="ru-RU" i="1" dirty="0"/>
              <a:t>Обеспечение здоровья, безопасности и качества услуг по присмотру и </a:t>
            </a:r>
            <a:r>
              <a:rPr lang="ru-RU" i="1" dirty="0" smtClean="0"/>
              <a:t>уходу</a:t>
            </a:r>
          </a:p>
          <a:p>
            <a:r>
              <a:rPr lang="ru-RU" i="1" dirty="0"/>
              <a:t>Повышение качества управления в дошкольных образовательных организациях</a:t>
            </a:r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31925" y="18605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39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665" y="0"/>
            <a:ext cx="9157855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239000" cy="9144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Сведения о развитии дошкольного образования</a:t>
            </a:r>
            <a:endParaRPr lang="ru-RU" b="1" i="1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52600" y="1208139"/>
            <a:ext cx="6400800" cy="533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>
                <a:solidFill>
                  <a:schemeClr val="tx1"/>
                </a:solidFill>
              </a:rPr>
              <a:t>Общее количество детей, воспитывающихся в </a:t>
            </a:r>
            <a:r>
              <a:rPr lang="ru-RU" b="1" i="1" dirty="0" smtClean="0">
                <a:solidFill>
                  <a:schemeClr val="tx1"/>
                </a:solidFill>
              </a:rPr>
              <a:t>МДОО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10" name="Объект 1"/>
          <p:cNvGraphicFramePr/>
          <p:nvPr>
            <p:extLst>
              <p:ext uri="{D42A27DB-BD31-4B8C-83A1-F6EECF244321}">
                <p14:modId xmlns:p14="http://schemas.microsoft.com/office/powerpoint/2010/main" xmlns="" val="929008171"/>
              </p:ext>
            </p:extLst>
          </p:nvPr>
        </p:nvGraphicFramePr>
        <p:xfrm>
          <a:off x="2794819" y="1806678"/>
          <a:ext cx="6324600" cy="277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4598592" y="4358009"/>
            <a:ext cx="4382506" cy="37477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chemeClr val="tx1"/>
                </a:solidFill>
              </a:rPr>
              <a:t>Охват детей от 1 года до 7 лет – 94%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41364785"/>
              </p:ext>
            </p:extLst>
          </p:nvPr>
        </p:nvGraphicFramePr>
        <p:xfrm>
          <a:off x="31591" y="2962631"/>
          <a:ext cx="4376738" cy="2878138"/>
        </p:xfrm>
        <a:graphic>
          <a:graphicData uri="http://schemas.openxmlformats.org/presentationml/2006/ole">
            <p:oleObj spid="_x0000_s36911" name="Диаграмма" r:id="rId7" imgW="3724372" imgH="2447951" progId="MSGraph.Chart.8">
              <p:embed/>
            </p:oleObj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7991273"/>
              </p:ext>
            </p:extLst>
          </p:nvPr>
        </p:nvGraphicFramePr>
        <p:xfrm>
          <a:off x="2252529" y="5570589"/>
          <a:ext cx="5933440" cy="106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9195">
                  <a:extLst>
                    <a:ext uri="{9D8B030D-6E8A-4147-A177-3AD203B41FA5}">
                      <a16:colId xmlns:a16="http://schemas.microsoft.com/office/drawing/2014/main" xmlns="" val="693031725"/>
                    </a:ext>
                  </a:extLst>
                </a:gridCol>
                <a:gridCol w="1170940">
                  <a:extLst>
                    <a:ext uri="{9D8B030D-6E8A-4147-A177-3AD203B41FA5}">
                      <a16:colId xmlns:a16="http://schemas.microsoft.com/office/drawing/2014/main" xmlns="" val="3614200564"/>
                    </a:ext>
                  </a:extLst>
                </a:gridCol>
                <a:gridCol w="1256665">
                  <a:extLst>
                    <a:ext uri="{9D8B030D-6E8A-4147-A177-3AD203B41FA5}">
                      <a16:colId xmlns:a16="http://schemas.microsoft.com/office/drawing/2014/main" xmlns="" val="3347447998"/>
                    </a:ext>
                  </a:extLst>
                </a:gridCol>
                <a:gridCol w="1256665">
                  <a:extLst>
                    <a:ext uri="{9D8B030D-6E8A-4147-A177-3AD203B41FA5}">
                      <a16:colId xmlns:a16="http://schemas.microsoft.com/office/drawing/2014/main" xmlns="" val="165738242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xmlns="" val="20362528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 1 года до 7 лет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 2 месяцев до 7 лет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 2 месяцев до 3 лет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 3 лет до 7 лет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60773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96,6%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86 %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64 %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99 %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302584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94 %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87 %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65 %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342032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94 %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88 %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67%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99%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24621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7602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26023" y="20515"/>
            <a:ext cx="92964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7086600" cy="9144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Вариативные формы  </a:t>
            </a:r>
            <a:r>
              <a:rPr lang="ru-RU" b="1" dirty="0"/>
              <a:t>дошкольного образования</a:t>
            </a:r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35058681"/>
              </p:ext>
            </p:extLst>
          </p:nvPr>
        </p:nvGraphicFramePr>
        <p:xfrm>
          <a:off x="838200" y="1365433"/>
          <a:ext cx="7561263" cy="2579687"/>
        </p:xfrm>
        <a:graphic>
          <a:graphicData uri="http://schemas.openxmlformats.org/presentationml/2006/ole">
            <p:oleObj spid="_x0000_s35921" name="Лист" r:id="rId5" imgW="4276840" imgH="1314608" progId="Excel.Sheet.8">
              <p:embed/>
            </p:oleObj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1342231" y="5290038"/>
            <a:ext cx="6553200" cy="990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Услугами консультационного центра </a:t>
            </a:r>
            <a:r>
              <a:rPr lang="ru-RU" dirty="0" smtClean="0"/>
              <a:t>охвачено 24 </a:t>
            </a:r>
            <a:r>
              <a:rPr lang="ru-RU" dirty="0"/>
              <a:t>семьи, за </a:t>
            </a:r>
            <a:r>
              <a:rPr lang="ru-RU" dirty="0" smtClean="0"/>
              <a:t>2021 </a:t>
            </a:r>
            <a:r>
              <a:rPr lang="ru-RU" dirty="0"/>
              <a:t>год </a:t>
            </a:r>
            <a:r>
              <a:rPr lang="ru-RU" dirty="0" smtClean="0"/>
              <a:t>проведено 131 мероприятие.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73714522"/>
              </p:ext>
            </p:extLst>
          </p:nvPr>
        </p:nvGraphicFramePr>
        <p:xfrm>
          <a:off x="1529080" y="3980972"/>
          <a:ext cx="6243320" cy="106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5075">
                  <a:extLst>
                    <a:ext uri="{9D8B030D-6E8A-4147-A177-3AD203B41FA5}">
                      <a16:colId xmlns:a16="http://schemas.microsoft.com/office/drawing/2014/main" xmlns="" val="3156091093"/>
                    </a:ext>
                  </a:extLst>
                </a:gridCol>
                <a:gridCol w="1087770">
                  <a:extLst>
                    <a:ext uri="{9D8B030D-6E8A-4147-A177-3AD203B41FA5}">
                      <a16:colId xmlns:a16="http://schemas.microsoft.com/office/drawing/2014/main" xmlns="" val="3455293261"/>
                    </a:ext>
                  </a:extLst>
                </a:gridCol>
                <a:gridCol w="1111156">
                  <a:extLst>
                    <a:ext uri="{9D8B030D-6E8A-4147-A177-3AD203B41FA5}">
                      <a16:colId xmlns:a16="http://schemas.microsoft.com/office/drawing/2014/main" xmlns="" val="3124781812"/>
                    </a:ext>
                  </a:extLst>
                </a:gridCol>
                <a:gridCol w="1246793">
                  <a:extLst>
                    <a:ext uri="{9D8B030D-6E8A-4147-A177-3AD203B41FA5}">
                      <a16:colId xmlns:a16="http://schemas.microsoft.com/office/drawing/2014/main" xmlns="" val="4041299668"/>
                    </a:ext>
                  </a:extLst>
                </a:gridCol>
                <a:gridCol w="1722526">
                  <a:extLst>
                    <a:ext uri="{9D8B030D-6E8A-4147-A177-3AD203B41FA5}">
                      <a16:colId xmlns:a16="http://schemas.microsoft.com/office/drawing/2014/main" xmlns="" val="17314861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spc="25" dirty="0">
                          <a:effectLst/>
                        </a:rPr>
                        <a:t>ЦИПР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spc="25">
                          <a:effectLst/>
                        </a:rPr>
                        <a:t>гувернерская служба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spc="25">
                          <a:effectLst/>
                        </a:rPr>
                        <a:t>консультационный центр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522807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168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584747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97861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spc="25">
                          <a:effectLst/>
                        </a:rPr>
                        <a:t>168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spc="25">
                          <a:effectLst/>
                        </a:rPr>
                        <a:t>76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spc="25" dirty="0">
                          <a:effectLst/>
                        </a:rPr>
                        <a:t>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21483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721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2491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391400" cy="762000"/>
          </a:xfrm>
        </p:spPr>
        <p:txBody>
          <a:bodyPr>
            <a:normAutofit/>
          </a:bodyPr>
          <a:lstStyle/>
          <a:p>
            <a:r>
              <a:rPr lang="ru-RU" b="1" dirty="0" smtClean="0"/>
              <a:t>АИС «Электронный детский сад»</a:t>
            </a:r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2197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Поставлено на учет:</a:t>
            </a:r>
          </a:p>
          <a:p>
            <a:r>
              <a:rPr lang="ru-RU" sz="2000" dirty="0" smtClean="0"/>
              <a:t>2019 </a:t>
            </a:r>
            <a:r>
              <a:rPr lang="ru-RU" sz="2000" dirty="0"/>
              <a:t>год - 305 чел., из них 10% получили услуги в электронном виде;</a:t>
            </a:r>
          </a:p>
          <a:p>
            <a:r>
              <a:rPr lang="ru-RU" sz="2000" dirty="0"/>
              <a:t>2020 год - 263 чел., из них 35% получили услуги в электронном виде;</a:t>
            </a:r>
          </a:p>
          <a:p>
            <a:r>
              <a:rPr lang="ru-RU" sz="2000" dirty="0"/>
              <a:t>2021 год - 280 чел., из них 27% получили услуги в электронном виде.</a:t>
            </a:r>
          </a:p>
          <a:p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533400" y="-9036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 flipV="1">
            <a:off x="633696" y="3809999"/>
            <a:ext cx="1079630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77746668"/>
              </p:ext>
            </p:extLst>
          </p:nvPr>
        </p:nvGraphicFramePr>
        <p:xfrm>
          <a:off x="633696" y="2905125"/>
          <a:ext cx="5496245" cy="2686050"/>
        </p:xfrm>
        <a:graphic>
          <a:graphicData uri="http://schemas.openxmlformats.org/presentationml/2006/ole">
            <p:oleObj spid="_x0000_s37942" name="Диаграмма" r:id="rId5" imgW="4638772" imgH="2267042" progId="MSGraph.Chart.8">
              <p:embed/>
            </p:oleObj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44035685"/>
              </p:ext>
            </p:extLst>
          </p:nvPr>
        </p:nvGraphicFramePr>
        <p:xfrm>
          <a:off x="1752600" y="5607050"/>
          <a:ext cx="6248400" cy="831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1558">
                  <a:extLst>
                    <a:ext uri="{9D8B030D-6E8A-4147-A177-3AD203B41FA5}">
                      <a16:colId xmlns:a16="http://schemas.microsoft.com/office/drawing/2014/main" xmlns="" val="4020413791"/>
                    </a:ext>
                  </a:extLst>
                </a:gridCol>
                <a:gridCol w="884320">
                  <a:extLst>
                    <a:ext uri="{9D8B030D-6E8A-4147-A177-3AD203B41FA5}">
                      <a16:colId xmlns:a16="http://schemas.microsoft.com/office/drawing/2014/main" xmlns="" val="3174130603"/>
                    </a:ext>
                  </a:extLst>
                </a:gridCol>
                <a:gridCol w="894584">
                  <a:extLst>
                    <a:ext uri="{9D8B030D-6E8A-4147-A177-3AD203B41FA5}">
                      <a16:colId xmlns:a16="http://schemas.microsoft.com/office/drawing/2014/main" xmlns="" val="1948834658"/>
                    </a:ext>
                  </a:extLst>
                </a:gridCol>
                <a:gridCol w="927938">
                  <a:extLst>
                    <a:ext uri="{9D8B030D-6E8A-4147-A177-3AD203B41FA5}">
                      <a16:colId xmlns:a16="http://schemas.microsoft.com/office/drawing/2014/main" xmlns="" val="1815547644"/>
                    </a:ext>
                  </a:extLst>
                </a:gridCol>
              </a:tblGrid>
              <a:tr h="415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2021г.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2020 г.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25878766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Численность детей в возрасте 1-6 лет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человек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1970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2088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15507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0311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2491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086600" cy="990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Обеспечение государственных гарантий прав граждан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39615" y="1447800"/>
            <a:ext cx="8229600" cy="5181600"/>
          </a:xfrm>
        </p:spPr>
        <p:txBody>
          <a:bodyPr>
            <a:normAutofit/>
          </a:bodyPr>
          <a:lstStyle/>
          <a:p>
            <a:r>
              <a:rPr lang="ru-RU" dirty="0" smtClean="0"/>
              <a:t>В 2021 году размер </a:t>
            </a:r>
            <a:r>
              <a:rPr lang="ru-RU" dirty="0"/>
              <a:t>платы, взимаемой с родителей (законных представителей) за присмотр и уход за ребенком </a:t>
            </a:r>
            <a:r>
              <a:rPr lang="ru-RU" dirty="0" smtClean="0"/>
              <a:t>в МДОО - 151/163 руб.</a:t>
            </a:r>
          </a:p>
          <a:p>
            <a:r>
              <a:rPr lang="ru-RU" dirty="0" smtClean="0"/>
              <a:t>С  </a:t>
            </a:r>
            <a:r>
              <a:rPr lang="ru-RU" dirty="0"/>
              <a:t>01.01.2022 размер платы </a:t>
            </a:r>
            <a:r>
              <a:rPr lang="ru-RU" dirty="0" smtClean="0"/>
              <a:t>составляет 157/169 руб.</a:t>
            </a:r>
          </a:p>
          <a:p>
            <a:r>
              <a:rPr lang="ru-RU" dirty="0" smtClean="0"/>
              <a:t>Освобождены </a:t>
            </a:r>
            <a:r>
              <a:rPr lang="ru-RU" dirty="0"/>
              <a:t>от родительской платы </a:t>
            </a:r>
            <a:r>
              <a:rPr lang="ru-RU" dirty="0" smtClean="0"/>
              <a:t>– 4% родителей </a:t>
            </a:r>
            <a:r>
              <a:rPr lang="ru-RU" dirty="0"/>
              <a:t>(в прошлом году </a:t>
            </a:r>
            <a:r>
              <a:rPr lang="ru-RU" dirty="0" smtClean="0"/>
              <a:t>2,2%).</a:t>
            </a:r>
            <a:endParaRPr lang="ru-RU" dirty="0"/>
          </a:p>
          <a:p>
            <a:r>
              <a:rPr lang="ru-RU" dirty="0"/>
              <a:t>Льгота по оплате за содержание ребенка в </a:t>
            </a:r>
            <a:r>
              <a:rPr lang="ru-RU" dirty="0" smtClean="0"/>
              <a:t>МДОО  </a:t>
            </a:r>
            <a:r>
              <a:rPr lang="ru-RU" dirty="0"/>
              <a:t>– </a:t>
            </a:r>
            <a:r>
              <a:rPr lang="ru-RU" dirty="0" smtClean="0"/>
              <a:t>13,9% (9,6 </a:t>
            </a:r>
            <a:r>
              <a:rPr lang="ru-RU" dirty="0"/>
              <a:t>% в прошлом году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/>
              <a:t>П</a:t>
            </a:r>
            <a:r>
              <a:rPr lang="ru-RU" dirty="0" smtClean="0"/>
              <a:t>олучателями </a:t>
            </a:r>
            <a:r>
              <a:rPr lang="ru-RU" dirty="0"/>
              <a:t>компенсации в среднемесячном размере </a:t>
            </a:r>
            <a:r>
              <a:rPr lang="ru-RU" dirty="0" smtClean="0"/>
              <a:t>699 </a:t>
            </a:r>
            <a:r>
              <a:rPr lang="ru-RU" dirty="0"/>
              <a:t>рублей стали </a:t>
            </a:r>
            <a:r>
              <a:rPr lang="ru-RU" dirty="0" smtClean="0"/>
              <a:t>1173 чел., что </a:t>
            </a:r>
            <a:r>
              <a:rPr lang="ru-RU" dirty="0"/>
              <a:t>составляет </a:t>
            </a:r>
            <a:r>
              <a:rPr lang="ru-RU" dirty="0" smtClean="0"/>
              <a:t>77,7% от </a:t>
            </a:r>
            <a:r>
              <a:rPr lang="ru-RU" dirty="0"/>
              <a:t>общего числа граждан, имеющих данное право (в прошлом году </a:t>
            </a:r>
            <a:r>
              <a:rPr lang="ru-RU" dirty="0" smtClean="0"/>
              <a:t>85,3%).</a:t>
            </a:r>
            <a:endParaRPr lang="ru-RU" dirty="0"/>
          </a:p>
          <a:p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591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2491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086600" cy="990600"/>
          </a:xfrm>
        </p:spPr>
        <p:txBody>
          <a:bodyPr>
            <a:normAutofit/>
          </a:bodyPr>
          <a:lstStyle/>
          <a:p>
            <a:r>
              <a:rPr lang="ru-RU" b="1" dirty="0" smtClean="0"/>
              <a:t>Внимание!  новое Положение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81445" y="1288106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Положение </a:t>
            </a:r>
            <a:r>
              <a:rPr lang="ru-RU" dirty="0"/>
              <a:t>о размере и порядке предоставления льгот по родительской плате за присмотр и уход за детьми в муниципальных дошкольных образовательных организациях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не взимается родительская плата за присмотр и уход в МДОО за детьми-инвалидами, детьми-сиротами и детьми, оставшимися без попечения родителей, детьми с туберкулезной интоксикацией, детьми из семей беженцев или вынужденных переселенцев;</a:t>
            </a:r>
          </a:p>
          <a:p>
            <a:r>
              <a:rPr lang="ru-RU" dirty="0"/>
              <a:t>- Снижение родительской платы за присмотр и уход за ребенком в МДОО на 50 % предоставляется следующим категориям граждан:</a:t>
            </a:r>
          </a:p>
          <a:p>
            <a:r>
              <a:rPr lang="ru-RU" dirty="0"/>
              <a:t>а) семьям, в которых один из родителей не работает, являясь инвалидом 1 и 2 группы;</a:t>
            </a:r>
          </a:p>
          <a:p>
            <a:r>
              <a:rPr lang="ru-RU" dirty="0"/>
              <a:t>б) семьям, где совокупный доход семьи, приходящийся на человека, не превышает прожиточного минимума, установленного в Мурманской области для трудоспособного населения.</a:t>
            </a:r>
          </a:p>
          <a:p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7362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2491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543800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Внимание!  Задолженность по родительской плате 10% на 01.05.2022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81445" y="1288106"/>
            <a:ext cx="8229600" cy="518160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МАДОУ № 13 – 26%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№ 6 – 15%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№ 2 – 12%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№ 14 – 10%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№ 15 – 5%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МДОУ № 12 – 4%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 МБДОУ № 14 – 3%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МАДОУ № 9 – 0%</a:t>
            </a:r>
          </a:p>
          <a:p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195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4024</TotalTime>
  <Words>2021</Words>
  <Application>Microsoft Office PowerPoint</Application>
  <PresentationFormat>Экран (4:3)</PresentationFormat>
  <Paragraphs>257</Paragraphs>
  <Slides>26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29" baseType="lpstr">
      <vt:lpstr>Начальная</vt:lpstr>
      <vt:lpstr>Диаграмма</vt:lpstr>
      <vt:lpstr>Лист</vt:lpstr>
      <vt:lpstr>Об итогах работы  за 2021-2022 учебный год и перспективах развития муниципальной системы дошкольного образования  в 2022-2023 учебном году</vt:lpstr>
      <vt:lpstr>Повестка дня</vt:lpstr>
      <vt:lpstr>Мониторинг муниципальной системы качества дошкольного образования</vt:lpstr>
      <vt:lpstr>Сведения о развитии дошкольного образования</vt:lpstr>
      <vt:lpstr>Вариативные формы  дошкольного образования</vt:lpstr>
      <vt:lpstr>АИС «Электронный детский сад»</vt:lpstr>
      <vt:lpstr>Обеспечение государственных гарантий прав граждан </vt:lpstr>
      <vt:lpstr>Внимание!  новое Положение</vt:lpstr>
      <vt:lpstr>Внимание!  Задолженность по родительской плате 10% на 01.05.2022</vt:lpstr>
      <vt:lpstr>Создание условий, гарантирующих охрану и укрепление здоровья воспитанников</vt:lpstr>
      <vt:lpstr>Организация питания </vt:lpstr>
      <vt:lpstr>Мониторинг организации питания </vt:lpstr>
      <vt:lpstr>Содержание дошкольного образования</vt:lpstr>
      <vt:lpstr>Содержание развивающей предметно-пространственной среды</vt:lpstr>
      <vt:lpstr>Слайд 15</vt:lpstr>
      <vt:lpstr>Слайд 16</vt:lpstr>
      <vt:lpstr>Слайд 17</vt:lpstr>
      <vt:lpstr>Реализация ФГОС ДО</vt:lpstr>
      <vt:lpstr>Инновационная деятельность</vt:lpstr>
      <vt:lpstr>Кадровое обеспечение дошкольного образования</vt:lpstr>
      <vt:lpstr>Кадровое обеспечение дошкольного образования</vt:lpstr>
      <vt:lpstr>Создание условий для получения доступного и качественного дошкольного образования детьми с ОВЗ</vt:lpstr>
      <vt:lpstr>Создание условий для получения доступного и качественного дошкольного образования детьми с ОВЗ</vt:lpstr>
      <vt:lpstr>Основные достижения муниципальной системы дошкольного образования</vt:lpstr>
      <vt:lpstr>Основные достижения муниципальной системы дошкольного образования</vt:lpstr>
      <vt:lpstr>Основные направления развития дошкольного образования в 2022-2023 учебном году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итогах и перспективах</dc:title>
  <dc:creator>Ирина В. Руцкая</dc:creator>
  <cp:lastModifiedBy>shiki</cp:lastModifiedBy>
  <cp:revision>253</cp:revision>
  <dcterms:created xsi:type="dcterms:W3CDTF">2016-05-20T05:46:43Z</dcterms:created>
  <dcterms:modified xsi:type="dcterms:W3CDTF">2023-02-05T13:52:12Z</dcterms:modified>
</cp:coreProperties>
</file>