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77" r:id="rId2"/>
    <p:sldId id="315" r:id="rId3"/>
    <p:sldId id="304" r:id="rId4"/>
    <p:sldId id="278" r:id="rId5"/>
    <p:sldId id="281" r:id="rId6"/>
    <p:sldId id="330" r:id="rId7"/>
    <p:sldId id="288" r:id="rId8"/>
    <p:sldId id="285" r:id="rId9"/>
    <p:sldId id="323" r:id="rId10"/>
    <p:sldId id="286" r:id="rId11"/>
    <p:sldId id="317" r:id="rId12"/>
    <p:sldId id="313" r:id="rId13"/>
    <p:sldId id="289" r:id="rId14"/>
    <p:sldId id="312" r:id="rId15"/>
    <p:sldId id="307" r:id="rId16"/>
    <p:sldId id="314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Викторовна" initials="ИВ" lastIdx="2" clrIdx="0">
    <p:extLst>
      <p:ext uri="{19B8F6BF-5375-455C-9EA6-DF929625EA0E}">
        <p15:presenceInfo xmlns:p15="http://schemas.microsoft.com/office/powerpoint/2012/main" xmlns="" userId="Ирина Викто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0" autoAdjust="0"/>
    <p:restoredTop sz="94639" autoAdjust="0"/>
  </p:normalViewPr>
  <p:slideViewPr>
    <p:cSldViewPr>
      <p:cViewPr varScale="1">
        <p:scale>
          <a:sx n="65" d="100"/>
          <a:sy n="65" d="100"/>
        </p:scale>
        <p:origin x="-15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hPercent val="96"/>
      <c:depthPercent val="100"/>
      <c:rAngAx val="1"/>
    </c:view3D>
    <c:plotArea>
      <c:layout>
        <c:manualLayout>
          <c:layoutTarget val="inner"/>
          <c:xMode val="edge"/>
          <c:yMode val="edge"/>
          <c:x val="0.18566723587262443"/>
          <c:y val="8.6495422911432668E-2"/>
          <c:w val="0.49640287769784469"/>
          <c:h val="0.6648351648351648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 31.12.2020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численность детей в МДОО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1637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63-4E40-8022-FC9CDFB6365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 31.12.2021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численность детей в МДОО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1563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63-4E40-8022-FC9CDFB6365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на 31.12 2022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численность детей в МДОО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1479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963-4E40-8022-FC9CDFB6365D}"/>
            </c:ext>
          </c:extLst>
        </c:ser>
        <c:dLbls/>
        <c:gapDepth val="0"/>
        <c:shape val="box"/>
        <c:axId val="158988160"/>
        <c:axId val="158989696"/>
        <c:axId val="0"/>
      </c:bar3DChart>
      <c:catAx>
        <c:axId val="158988160"/>
        <c:scaling>
          <c:orientation val="minMax"/>
        </c:scaling>
        <c:delete val="1"/>
        <c:axPos val="b"/>
        <c:numFmt formatCode="General" sourceLinked="1"/>
        <c:tickLblPos val="none"/>
        <c:crossAx val="158989696"/>
        <c:crosses val="autoZero"/>
        <c:auto val="1"/>
        <c:lblAlgn val="ctr"/>
        <c:lblOffset val="100"/>
        <c:tickLblSkip val="1"/>
        <c:tickMarkSkip val="1"/>
      </c:catAx>
      <c:valAx>
        <c:axId val="158989696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988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85611510791366"/>
          <c:y val="0.3406593406593415"/>
          <c:w val="0.30575539568345406"/>
          <c:h val="0.31868131868131866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количество</a:t>
            </a:r>
            <a:r>
              <a:rPr lang="ru-RU" baseline="0"/>
              <a:t> дней, пропущенных по болезни, одним ребенком</a:t>
            </a:r>
            <a:endParaRPr lang="ru-RU"/>
          </a:p>
        </c:rich>
      </c:tx>
      <c:layout>
        <c:manualLayout>
          <c:xMode val="edge"/>
          <c:yMode val="edge"/>
          <c:x val="0.28226822866653856"/>
          <c:y val="0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33-4C08-932E-652418B7610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D33-4C08-932E-652418B7610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D33-4C08-932E-652418B76107}"/>
            </c:ext>
          </c:extLst>
        </c:ser>
        <c:dLbls/>
        <c:gapWidth val="219"/>
        <c:overlap val="-27"/>
        <c:axId val="163183232"/>
        <c:axId val="163201408"/>
      </c:barChart>
      <c:catAx>
        <c:axId val="1631832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201408"/>
        <c:crosses val="autoZero"/>
        <c:auto val="1"/>
        <c:lblAlgn val="ctr"/>
        <c:lblOffset val="100"/>
      </c:catAx>
      <c:valAx>
        <c:axId val="1632014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18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посещаемость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0.49500000000000005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AE-47FC-96CD-26BBE273EB0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посещаемость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0.56999999999999995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AE-47FC-96CD-26BBE273EB0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посещаемость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0.63000000000000012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AE-47FC-96CD-26BBE273EB01}"/>
            </c:ext>
          </c:extLst>
        </c:ser>
        <c:dLbls/>
        <c:gapWidth val="219"/>
        <c:overlap val="-27"/>
        <c:axId val="163332096"/>
        <c:axId val="163333632"/>
      </c:barChart>
      <c:catAx>
        <c:axId val="1633320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333632"/>
        <c:crosses val="autoZero"/>
        <c:auto val="1"/>
        <c:lblAlgn val="ctr"/>
        <c:lblOffset val="100"/>
      </c:catAx>
      <c:valAx>
        <c:axId val="1633336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33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41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noFill/>
          <a:prstDash val="solid"/>
        </a:ln>
      </c:spPr>
    </c:sideWall>
    <c:backWall>
      <c:spPr>
        <a:noFill/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7.0866141732283491E-2"/>
          <c:y val="6.0439560439560454E-2"/>
          <c:w val="0.73228346456692917"/>
          <c:h val="0.6703296703296748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 01.01.2022</c:v>
                </c:pt>
              </c:strCache>
            </c:strRef>
          </c:tx>
          <c:spPr>
            <a:solidFill>
              <a:srgbClr val="9999FF"/>
            </a:solidFill>
            <a:ln w="15809">
              <a:solidFill>
                <a:srgbClr val="000000"/>
              </a:solidFill>
              <a:prstDash val="solid"/>
            </a:ln>
          </c:spPr>
          <c:dLbls>
            <c:spPr>
              <a:noFill/>
              <a:ln w="31799">
                <a:noFill/>
              </a:ln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высшее образование</c:v>
                </c:pt>
                <c:pt idx="1">
                  <c:v>высшая категория</c:v>
                </c:pt>
                <c:pt idx="2">
                  <c:v>парвая категория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 formatCode="0%">
                  <c:v>0.47000000000000003</c:v>
                </c:pt>
                <c:pt idx="1">
                  <c:v>0.31000000000000005</c:v>
                </c:pt>
                <c:pt idx="2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44-4080-B689-D81BB6FEE2E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 01.01.2022</c:v>
                </c:pt>
              </c:strCache>
            </c:strRef>
          </c:tx>
          <c:spPr>
            <a:solidFill>
              <a:srgbClr val="993366"/>
            </a:solidFill>
            <a:ln w="15809">
              <a:solidFill>
                <a:srgbClr val="000000"/>
              </a:solidFill>
              <a:prstDash val="solid"/>
            </a:ln>
          </c:spPr>
          <c:dLbls>
            <c:spPr>
              <a:noFill/>
              <a:ln w="31799">
                <a:noFill/>
              </a:ln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высшее образование</c:v>
                </c:pt>
                <c:pt idx="1">
                  <c:v>высшая категория</c:v>
                </c:pt>
                <c:pt idx="2">
                  <c:v>парвая категория</c:v>
                </c:pt>
              </c:strCache>
            </c:strRef>
          </c:cat>
          <c:val>
            <c:numRef>
              <c:f>Sheet1!$B$3:$D$3</c:f>
              <c:numCache>
                <c:formatCode>0.00%</c:formatCode>
                <c:ptCount val="3"/>
                <c:pt idx="0" formatCode="0%">
                  <c:v>0.47000000000000003</c:v>
                </c:pt>
                <c:pt idx="1">
                  <c:v>0.30000000000000004</c:v>
                </c:pt>
                <c:pt idx="2">
                  <c:v>0.21000000000000002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44-4080-B689-D81BB6FEE2ED}"/>
            </c:ext>
          </c:extLst>
        </c:ser>
        <c:dLbls/>
        <c:gapDepth val="0"/>
        <c:shape val="box"/>
        <c:axId val="167415168"/>
        <c:axId val="167888000"/>
        <c:axId val="0"/>
      </c:bar3DChart>
      <c:catAx>
        <c:axId val="167415168"/>
        <c:scaling>
          <c:orientation val="minMax"/>
        </c:scaling>
        <c:axPos val="b"/>
        <c:numFmt formatCode="General" sourceLinked="1"/>
        <c:tickLblPos val="nextTo"/>
        <c:spPr>
          <a:ln w="395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5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7888000"/>
        <c:crosses val="autoZero"/>
        <c:auto val="1"/>
        <c:lblAlgn val="ctr"/>
        <c:lblOffset val="100"/>
        <c:tickLblSkip val="1"/>
        <c:tickMarkSkip val="1"/>
      </c:catAx>
      <c:valAx>
        <c:axId val="167888000"/>
        <c:scaling>
          <c:orientation val="minMax"/>
        </c:scaling>
        <c:axPos val="l"/>
        <c:numFmt formatCode="0%" sourceLinked="1"/>
        <c:tickLblPos val="nextTo"/>
        <c:spPr>
          <a:ln w="395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5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7415168"/>
        <c:crosses val="autoZero"/>
        <c:crossBetween val="between"/>
      </c:valAx>
      <c:spPr>
        <a:noFill/>
        <a:ln w="31799">
          <a:noFill/>
        </a:ln>
      </c:spPr>
    </c:plotArea>
    <c:plotVisOnly val="1"/>
    <c:dispBlanksAs val="gap"/>
  </c:chart>
  <c:spPr>
    <a:noFill/>
    <a:ln w="9525" cap="flat" cmpd="sng" algn="ctr">
      <a:solidFill>
        <a:schemeClr val="accent1"/>
      </a:solidFill>
      <a:prstDash val="solid"/>
      <a:miter lim="800000"/>
      <a:headEnd type="none" w="med" len="med"/>
      <a:tailEnd type="none" w="med" len="med"/>
    </a:ln>
  </c:spPr>
  <c:txPr>
    <a:bodyPr/>
    <a:lstStyle/>
    <a:p>
      <a:pPr>
        <a:defRPr sz="995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62" b="0" i="0" u="none" strike="noStrike" baseline="0" dirty="0" smtClean="0">
                <a:effectLst/>
              </a:rPr>
              <a:t>Распределение по возрасту</a:t>
            </a:r>
            <a:endParaRPr lang="ru-RU" dirty="0"/>
          </a:p>
        </c:rich>
      </c:tx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Лист1!$A$2:$A$6</c:f>
              <c:strCache>
                <c:ptCount val="5"/>
                <c:pt idx="0">
                  <c:v>до 25 лет</c:v>
                </c:pt>
                <c:pt idx="1">
                  <c:v>25-29 лет</c:v>
                </c:pt>
                <c:pt idx="2">
                  <c:v>30-49 лет</c:v>
                </c:pt>
                <c:pt idx="3">
                  <c:v>50-59 лет</c:v>
                </c:pt>
                <c:pt idx="4">
                  <c:v>свыше 60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61</c:v>
                </c:pt>
                <c:pt idx="3">
                  <c:v>19</c:v>
                </c:pt>
                <c:pt idx="4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52-42F3-A5E8-5D54A009195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Лист1!$A$2:$A$6</c:f>
              <c:strCache>
                <c:ptCount val="5"/>
                <c:pt idx="0">
                  <c:v>до 25 лет</c:v>
                </c:pt>
                <c:pt idx="1">
                  <c:v>25-29 лет</c:v>
                </c:pt>
                <c:pt idx="2">
                  <c:v>30-49 лет</c:v>
                </c:pt>
                <c:pt idx="3">
                  <c:v>50-59 лет</c:v>
                </c:pt>
                <c:pt idx="4">
                  <c:v>свыше 60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59</c:v>
                </c:pt>
                <c:pt idx="3">
                  <c:v>21</c:v>
                </c:pt>
                <c:pt idx="4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052-42F3-A5E8-5D54A009195D}"/>
            </c:ext>
          </c:extLst>
        </c:ser>
        <c:dLbls/>
        <c:shape val="box"/>
        <c:axId val="167964672"/>
        <c:axId val="167966208"/>
        <c:axId val="0"/>
      </c:bar3DChart>
      <c:catAx>
        <c:axId val="1679646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966208"/>
        <c:crosses val="autoZero"/>
        <c:auto val="1"/>
        <c:lblAlgn val="ctr"/>
        <c:lblOffset val="100"/>
      </c:catAx>
      <c:valAx>
        <c:axId val="1679662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96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4A016-CBD8-4205-82F7-C66883EFF5AD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C246D-0D46-46AB-B209-27787BCA8C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37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780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5861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8362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524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3226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246D-0D46-46AB-B209-27787BCA8CA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926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218" cy="68441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055169" y="1074756"/>
            <a:ext cx="7391400" cy="335280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Об итогах работы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 </a:t>
            </a:r>
            <a:r>
              <a:rPr lang="en-US" b="1" dirty="0"/>
              <a:t>2022</a:t>
            </a:r>
            <a:r>
              <a:rPr lang="ru-RU" b="1" dirty="0"/>
              <a:t>-</a:t>
            </a:r>
            <a:r>
              <a:rPr lang="en-US" b="1" dirty="0"/>
              <a:t>2023</a:t>
            </a:r>
            <a:r>
              <a:rPr lang="ru-RU" b="1" dirty="0" smtClean="0"/>
              <a:t> учебный год </a:t>
            </a:r>
            <a:r>
              <a:rPr lang="ru-RU" b="1" dirty="0"/>
              <a:t>и перспективах </a:t>
            </a:r>
            <a:r>
              <a:rPr lang="ru-RU" b="1" dirty="0" smtClean="0"/>
              <a:t>развития муниципальной системы дошкольного образования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в </a:t>
            </a:r>
            <a:r>
              <a:rPr lang="en-US" b="1" dirty="0" smtClean="0"/>
              <a:t>2023</a:t>
            </a:r>
            <a:r>
              <a:rPr lang="ru-RU" b="1" dirty="0"/>
              <a:t>-</a:t>
            </a:r>
            <a:r>
              <a:rPr lang="en-US" b="1" dirty="0" smtClean="0"/>
              <a:t>202</a:t>
            </a:r>
            <a:r>
              <a:rPr lang="ru-RU" b="1" dirty="0"/>
              <a:t>4</a:t>
            </a:r>
            <a:r>
              <a:rPr lang="ru-RU" b="1" dirty="0" smtClean="0"/>
              <a:t> учебном </a:t>
            </a:r>
            <a:r>
              <a:rPr lang="ru-RU" b="1" dirty="0"/>
              <a:t>году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219200" y="4800600"/>
            <a:ext cx="6858000" cy="1524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Заведующий сектором общего образования</a:t>
            </a:r>
          </a:p>
          <a:p>
            <a:r>
              <a:rPr lang="ru-RU" dirty="0" smtClean="0"/>
              <a:t>в составе  Комитета по образованию Администрации</a:t>
            </a:r>
          </a:p>
          <a:p>
            <a:r>
              <a:rPr lang="ru-RU" dirty="0" smtClean="0"/>
              <a:t>г. Оленегорска</a:t>
            </a:r>
          </a:p>
          <a:p>
            <a:r>
              <a:rPr lang="ru-RU" dirty="0" smtClean="0"/>
              <a:t>Руцкая И.В.</a:t>
            </a:r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642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391400" cy="12954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Создание условий, гарантирующих охрану и укрепление здоровья </a:t>
            </a:r>
            <a:r>
              <a:rPr lang="ru-RU" b="1" dirty="0" smtClean="0"/>
              <a:t>воспитанников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199" y="1447800"/>
            <a:ext cx="3648075" cy="5181600"/>
          </a:xfrm>
        </p:spPr>
        <p:txBody>
          <a:bodyPr>
            <a:normAutofit/>
          </a:bodyPr>
          <a:lstStyle/>
          <a:p>
            <a:r>
              <a:rPr lang="ru-RU" dirty="0" smtClean="0"/>
              <a:t>Количество </a:t>
            </a:r>
            <a:r>
              <a:rPr lang="ru-RU" dirty="0"/>
              <a:t>дней, пропущенных одним ребенком по </a:t>
            </a:r>
            <a:r>
              <a:rPr lang="ru-RU" dirty="0" smtClean="0"/>
              <a:t>болезни в 2022 </a:t>
            </a:r>
            <a:r>
              <a:rPr lang="ru-RU" dirty="0"/>
              <a:t>году – </a:t>
            </a:r>
            <a:r>
              <a:rPr lang="ru-RU" dirty="0" smtClean="0"/>
              <a:t>3,5 дня </a:t>
            </a:r>
            <a:r>
              <a:rPr lang="ru-RU" dirty="0"/>
              <a:t>(в </a:t>
            </a:r>
            <a:r>
              <a:rPr lang="ru-RU" dirty="0" smtClean="0"/>
              <a:t>2021 </a:t>
            </a:r>
            <a:r>
              <a:rPr lang="ru-RU" dirty="0"/>
              <a:t>году </a:t>
            </a:r>
            <a:r>
              <a:rPr lang="ru-RU" dirty="0" smtClean="0"/>
              <a:t>– 3,9 </a:t>
            </a:r>
            <a:r>
              <a:rPr lang="ru-RU" dirty="0"/>
              <a:t>дня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Посещаемость </a:t>
            </a:r>
            <a:r>
              <a:rPr lang="ru-RU" dirty="0"/>
              <a:t>в МДОО </a:t>
            </a:r>
            <a:r>
              <a:rPr lang="ru-RU" dirty="0" smtClean="0"/>
              <a:t>– 63%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(</a:t>
            </a:r>
            <a:r>
              <a:rPr lang="ru-RU" dirty="0"/>
              <a:t>в </a:t>
            </a:r>
            <a:r>
              <a:rPr lang="ru-RU" dirty="0" smtClean="0"/>
              <a:t>2021 </a:t>
            </a:r>
            <a:r>
              <a:rPr lang="ru-RU" dirty="0"/>
              <a:t>году </a:t>
            </a:r>
            <a:r>
              <a:rPr lang="ru-RU" dirty="0" smtClean="0"/>
              <a:t>57%).</a:t>
            </a:r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52400" y="192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xmlns="" val="2461424578"/>
              </p:ext>
            </p:extLst>
          </p:nvPr>
        </p:nvGraphicFramePr>
        <p:xfrm>
          <a:off x="4257674" y="1207293"/>
          <a:ext cx="4124325" cy="2252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xmlns="" val="1014254511"/>
              </p:ext>
            </p:extLst>
          </p:nvPr>
        </p:nvGraphicFramePr>
        <p:xfrm>
          <a:off x="4471987" y="3966350"/>
          <a:ext cx="3452813" cy="174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3557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391400" cy="696895"/>
          </a:xfrm>
        </p:spPr>
        <p:txBody>
          <a:bodyPr>
            <a:normAutofit/>
          </a:bodyPr>
          <a:lstStyle/>
          <a:p>
            <a:r>
              <a:rPr lang="ru-RU" b="1" dirty="0" smtClean="0"/>
              <a:t>Организация питания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924800" cy="46482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Выполнение </a:t>
            </a:r>
            <a:r>
              <a:rPr lang="ru-RU" dirty="0"/>
              <a:t>натуральных норм питания в МДОО </a:t>
            </a:r>
            <a:r>
              <a:rPr lang="ru-RU" dirty="0" smtClean="0"/>
              <a:t>– 97,4% (в </a:t>
            </a:r>
            <a:r>
              <a:rPr lang="ru-RU" dirty="0"/>
              <a:t>прошлом </a:t>
            </a:r>
            <a:r>
              <a:rPr lang="ru-RU" dirty="0" smtClean="0"/>
              <a:t>году 99% )</a:t>
            </a:r>
          </a:p>
          <a:p>
            <a:r>
              <a:rPr lang="ru-RU" dirty="0" smtClean="0"/>
              <a:t>Выполнение </a:t>
            </a:r>
            <a:r>
              <a:rPr lang="ru-RU" dirty="0"/>
              <a:t>денежных норм питания – </a:t>
            </a:r>
            <a:r>
              <a:rPr lang="ru-RU" dirty="0" smtClean="0"/>
              <a:t>120% (в </a:t>
            </a:r>
            <a:r>
              <a:rPr lang="ru-RU" dirty="0"/>
              <a:t>прошлом году - </a:t>
            </a:r>
            <a:r>
              <a:rPr lang="ru-RU" dirty="0" smtClean="0"/>
              <a:t>102 </a:t>
            </a:r>
            <a:r>
              <a:rPr lang="ru-RU" dirty="0"/>
              <a:t>%) </a:t>
            </a:r>
            <a:endParaRPr lang="ru-RU" dirty="0" smtClean="0"/>
          </a:p>
          <a:p>
            <a:r>
              <a:rPr lang="ru-RU" dirty="0"/>
              <a:t>По итогам мониторинга руководителям МДОО рекомендовано:</a:t>
            </a:r>
          </a:p>
          <a:p>
            <a:pPr marL="0" indent="0">
              <a:buNone/>
            </a:pPr>
            <a:r>
              <a:rPr lang="ru-RU" dirty="0"/>
              <a:t>- усилить работу по повышению уровня информированности и удовлетворенности родителей организацией и качеством питания детей в МДОО;</a:t>
            </a:r>
          </a:p>
          <a:p>
            <a:pPr marL="0" indent="0">
              <a:buNone/>
            </a:pPr>
            <a:r>
              <a:rPr lang="ru-RU" dirty="0"/>
              <a:t>- принять исчерпывающие меры для обеспечения выполнения натуральных норм питания детей в МДОО не ниже 95%;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smtClean="0"/>
              <a:t>скорректировать данные в </a:t>
            </a:r>
            <a:r>
              <a:rPr lang="ru-RU" dirty="0"/>
              <a:t>ежемесячном отчете по выполнению </a:t>
            </a:r>
            <a:r>
              <a:rPr lang="ru-RU" dirty="0" smtClean="0"/>
              <a:t>норм питания соли. </a:t>
            </a:r>
          </a:p>
          <a:p>
            <a:endParaRPr lang="ru-RU" dirty="0" smtClean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52400" y="192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667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762000"/>
          </a:xfrm>
        </p:spPr>
        <p:txBody>
          <a:bodyPr>
            <a:normAutofit/>
          </a:bodyPr>
          <a:lstStyle/>
          <a:p>
            <a:r>
              <a:rPr lang="ru-RU" b="1" dirty="0"/>
              <a:t>Реализация </a:t>
            </a:r>
            <a:r>
              <a:rPr lang="ru-RU" b="1" dirty="0" smtClean="0"/>
              <a:t>ФОП </a:t>
            </a:r>
            <a:r>
              <a:rPr lang="ru-RU" b="1" dirty="0"/>
              <a:t>ДО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ru-RU" dirty="0"/>
              <a:t>Ф</a:t>
            </a:r>
            <a:r>
              <a:rPr lang="ru-RU" dirty="0" smtClean="0"/>
              <a:t>едеральная </a:t>
            </a:r>
            <a:r>
              <a:rPr lang="ru-RU" dirty="0"/>
              <a:t>образовательная программа дошкольного образования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</a:t>
            </a:r>
            <a:r>
              <a:rPr lang="ru-RU" dirty="0"/>
              <a:t>России (приказ </a:t>
            </a:r>
            <a:r>
              <a:rPr lang="ru-RU" dirty="0" err="1"/>
              <a:t>Минпросвещения</a:t>
            </a:r>
            <a:r>
              <a:rPr lang="ru-RU" dirty="0"/>
              <a:t> России от 25.11.2022 № 1028</a:t>
            </a:r>
            <a:r>
              <a:rPr lang="ru-RU" dirty="0" smtClean="0"/>
              <a:t>)</a:t>
            </a:r>
          </a:p>
          <a:p>
            <a:r>
              <a:rPr lang="ru-RU" dirty="0"/>
              <a:t>Цель ФОП </a:t>
            </a:r>
            <a:r>
              <a:rPr lang="ru-RU" dirty="0" smtClean="0"/>
              <a:t>ДО: </a:t>
            </a:r>
            <a:r>
              <a:rPr lang="ru-RU" dirty="0"/>
              <a:t>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традиций. </a:t>
            </a:r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571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7206" y="-106344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990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Кадровое обеспечение дошкольного образования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637309" y="4448623"/>
            <a:ext cx="8186248" cy="192958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Всего в системе дошкольного образования работает 227 педагогов (2021 год – 223 чел.).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педагогов с высшим педагогическим образованием - 47%. </a:t>
            </a:r>
            <a:endParaRPr lang="ru-RU" dirty="0" smtClean="0"/>
          </a:p>
          <a:p>
            <a:r>
              <a:rPr lang="ru-RU" dirty="0" smtClean="0"/>
              <a:t>30</a:t>
            </a:r>
            <a:r>
              <a:rPr lang="ru-RU" dirty="0"/>
              <a:t>% педагогов имеют высшую квалификационную категорию (в 2021 году - 31%), </a:t>
            </a:r>
            <a:endParaRPr lang="ru-RU" dirty="0" smtClean="0"/>
          </a:p>
          <a:p>
            <a:r>
              <a:rPr lang="ru-RU" dirty="0" smtClean="0"/>
              <a:t>21</a:t>
            </a:r>
            <a:r>
              <a:rPr lang="ru-RU" dirty="0"/>
              <a:t>% - первую квалификационную категорию (в 2021 году – 26%).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3352" y="-2458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3352" y="233761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-31061" y="-10634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10339140"/>
              </p:ext>
            </p:extLst>
          </p:nvPr>
        </p:nvGraphicFramePr>
        <p:xfrm>
          <a:off x="1113034" y="1080569"/>
          <a:ext cx="6809466" cy="3368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-31061" y="22558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00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687" y="-297426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990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Кадровое обеспечение дошкольного образования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1881313" y="4411644"/>
            <a:ext cx="5334000" cy="17526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Распределение по возрасту:</a:t>
            </a:r>
          </a:p>
          <a:p>
            <a:r>
              <a:rPr lang="ru-RU" dirty="0" smtClean="0"/>
              <a:t>до </a:t>
            </a:r>
            <a:r>
              <a:rPr lang="ru-RU" dirty="0"/>
              <a:t>25 лет – 4% (2021 год – 4%);</a:t>
            </a:r>
          </a:p>
          <a:p>
            <a:r>
              <a:rPr lang="ru-RU" dirty="0"/>
              <a:t>от 25 до 29 лет – 5 % (2021 год –7%);</a:t>
            </a:r>
          </a:p>
          <a:p>
            <a:r>
              <a:rPr lang="ru-RU" dirty="0"/>
              <a:t>от 30 до 49 лет –  59% (2021 год – 61%);</a:t>
            </a:r>
          </a:p>
          <a:p>
            <a:r>
              <a:rPr lang="ru-RU" dirty="0"/>
              <a:t>от 50 до 54 лет – 13% (2021 год – 10%);</a:t>
            </a:r>
          </a:p>
          <a:p>
            <a:r>
              <a:rPr lang="ru-RU" dirty="0"/>
              <a:t>от 55 до 59 лет – 8% (2021 год –9%);</a:t>
            </a:r>
          </a:p>
          <a:p>
            <a:r>
              <a:rPr lang="ru-RU" dirty="0"/>
              <a:t>более 60 лет – 11% (2021 год – 9%).</a:t>
            </a:r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7709" y="-227257"/>
            <a:ext cx="831273" cy="994756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23687" y="-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3687" y="2590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3155494601"/>
              </p:ext>
            </p:extLst>
          </p:nvPr>
        </p:nvGraphicFramePr>
        <p:xfrm>
          <a:off x="228600" y="1397000"/>
          <a:ext cx="8153400" cy="279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389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91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073" y="304800"/>
            <a:ext cx="7620000" cy="1181100"/>
          </a:xfrm>
        </p:spPr>
        <p:txBody>
          <a:bodyPr>
            <a:noAutofit/>
          </a:bodyPr>
          <a:lstStyle/>
          <a:p>
            <a:r>
              <a:rPr lang="ru-RU" b="1" dirty="0"/>
              <a:t>Задачи на новый </a:t>
            </a:r>
            <a:r>
              <a:rPr lang="ru-RU" b="1" dirty="0" smtClean="0"/>
              <a:t>2023-2024 учебный </a:t>
            </a:r>
            <a:r>
              <a:rPr lang="ru-RU" b="1" dirty="0"/>
              <a:t>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81445" y="1485900"/>
            <a:ext cx="8229600" cy="53721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Повышение </a:t>
            </a:r>
            <a:r>
              <a:rPr lang="ru-RU" dirty="0"/>
              <a:t>качества дошкольного образования путем обновления содержания дошкольного образования и внедрения в образовательную деятельность с 01.09.2023 года федеральной программы дошкольного образования.</a:t>
            </a:r>
          </a:p>
          <a:p>
            <a:r>
              <a:rPr lang="ru-RU" dirty="0" smtClean="0"/>
              <a:t>Повышение </a:t>
            </a:r>
            <a:r>
              <a:rPr lang="ru-RU" dirty="0"/>
              <a:t>профессионального статуса педагогических работников дошкольного образования в профессиональной среде и в обществе.</a:t>
            </a:r>
          </a:p>
          <a:p>
            <a:r>
              <a:rPr lang="ru-RU" dirty="0" smtClean="0"/>
              <a:t>Совершенствование </a:t>
            </a:r>
            <a:r>
              <a:rPr lang="ru-RU" dirty="0"/>
              <a:t>механизмов наставничества в МДОО.</a:t>
            </a:r>
          </a:p>
          <a:p>
            <a:r>
              <a:rPr lang="ru-RU" dirty="0" smtClean="0"/>
              <a:t>Поддержка </a:t>
            </a:r>
            <a:r>
              <a:rPr lang="ru-RU" dirty="0"/>
              <a:t>семьи с детьми дошкольного возраста, в том числе в области социально-педагогической поддержки.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предпосылок функциональной грамотности в дошкольном возрасте.</a:t>
            </a:r>
          </a:p>
          <a:p>
            <a:r>
              <a:rPr lang="ru-RU" dirty="0" smtClean="0"/>
              <a:t>Изучение </a:t>
            </a:r>
            <a:r>
              <a:rPr lang="ru-RU" dirty="0"/>
              <a:t>и распространения положительного опыта инновационной деятельности МДОО.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преемственности между уровнями общего образования, а также поддержка реализации в МДОО программ дополнительного образования.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доступности дошкольного образования для всех категорий граждан, в том числе для детей с раннего возраста и детей с особыми образовательными потребностями.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комплексной безопасности пребывания детей в МДОО.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3459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4572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Проект решения</a:t>
            </a:r>
            <a:endParaRPr lang="ru-RU" sz="2800" b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>
          <a:xfrm>
            <a:off x="671946" y="377022"/>
            <a:ext cx="8382000" cy="6248400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/>
              <a:t>1. </a:t>
            </a:r>
            <a:r>
              <a:rPr lang="ru-RU" dirty="0" smtClean="0"/>
              <a:t>Признать </a:t>
            </a:r>
            <a:r>
              <a:rPr lang="ru-RU" dirty="0"/>
              <a:t>работу в сфере дошкольного образования в </a:t>
            </a:r>
            <a:r>
              <a:rPr lang="ru-RU" dirty="0" smtClean="0"/>
              <a:t>2022-2023 </a:t>
            </a:r>
            <a:r>
              <a:rPr lang="ru-RU" dirty="0"/>
              <a:t>учебном году удовлетворительной.</a:t>
            </a:r>
          </a:p>
          <a:p>
            <a:r>
              <a:rPr lang="ru-RU" dirty="0"/>
              <a:t>2. Материалы об итогах работы за учебный год разместить на сайте </a:t>
            </a:r>
            <a:r>
              <a:rPr lang="ru-RU" dirty="0" smtClean="0"/>
              <a:t>Комитета </a:t>
            </a:r>
            <a:r>
              <a:rPr lang="ru-RU" dirty="0"/>
              <a:t>по образованию (срок до </a:t>
            </a:r>
            <a:r>
              <a:rPr lang="ru-RU" dirty="0" smtClean="0"/>
              <a:t>01.05.2023, </a:t>
            </a:r>
            <a:r>
              <a:rPr lang="ru-RU" dirty="0"/>
              <a:t>отв. Руцкая И.В.)</a:t>
            </a:r>
          </a:p>
          <a:p>
            <a:r>
              <a:rPr lang="ru-RU" dirty="0"/>
              <a:t>3. </a:t>
            </a:r>
            <a:r>
              <a:rPr lang="ru-RU" dirty="0" smtClean="0"/>
              <a:t>Основной целью в </a:t>
            </a:r>
            <a:r>
              <a:rPr lang="ru-RU" dirty="0"/>
              <a:t>работе МДОО в </a:t>
            </a:r>
            <a:r>
              <a:rPr lang="ru-RU" dirty="0" smtClean="0"/>
              <a:t>2023-2024 </a:t>
            </a:r>
            <a:r>
              <a:rPr lang="ru-RU" dirty="0"/>
              <a:t>учебном году определить </a:t>
            </a:r>
            <a:r>
              <a:rPr lang="ru-RU" dirty="0" smtClean="0"/>
              <a:t>развитие и дальнейшее </a:t>
            </a:r>
            <a:r>
              <a:rPr lang="ru-RU" dirty="0"/>
              <a:t>повышение качества </a:t>
            </a:r>
            <a:r>
              <a:rPr lang="ru-RU" dirty="0" smtClean="0"/>
              <a:t>дошкольного образования.</a:t>
            </a:r>
            <a:endParaRPr lang="ru-RU" dirty="0"/>
          </a:p>
          <a:p>
            <a:r>
              <a:rPr lang="ru-RU" dirty="0" smtClean="0"/>
              <a:t>5. </a:t>
            </a:r>
            <a:r>
              <a:rPr lang="ru-RU" dirty="0"/>
              <a:t>Рекомендовать руководителям МДОО:</a:t>
            </a:r>
          </a:p>
          <a:p>
            <a:pPr lvl="0"/>
            <a:r>
              <a:rPr lang="ru-RU" dirty="0" smtClean="0"/>
              <a:t>5.1</a:t>
            </a:r>
            <a:r>
              <a:rPr lang="ru-RU" dirty="0"/>
              <a:t>. </a:t>
            </a:r>
            <a:r>
              <a:rPr lang="ru-RU" dirty="0" smtClean="0"/>
              <a:t>Обеспечить внедрение ФОП ДО (срок до 01.09.2023)</a:t>
            </a:r>
          </a:p>
          <a:p>
            <a:pPr lvl="0"/>
            <a:r>
              <a:rPr lang="ru-RU" dirty="0" smtClean="0"/>
              <a:t>5.2. Обеспечить </a:t>
            </a:r>
            <a:r>
              <a:rPr lang="ru-RU" dirty="0"/>
              <a:t>соблюдение требований безопасности в летний период (отв. – руководители МДОО, срок – до </a:t>
            </a:r>
            <a:r>
              <a:rPr lang="ru-RU" dirty="0" smtClean="0"/>
              <a:t>01.06.2023)</a:t>
            </a:r>
            <a:endParaRPr lang="ru-RU" dirty="0"/>
          </a:p>
          <a:p>
            <a:pPr lvl="0"/>
            <a:r>
              <a:rPr lang="ru-RU" dirty="0" smtClean="0"/>
              <a:t>5.3. Провести </a:t>
            </a:r>
            <a:r>
              <a:rPr lang="ru-RU" dirty="0"/>
              <a:t>разъяснительную работу с родителями /законными представителями выпускников о порядке приема в первый класс (срок до </a:t>
            </a:r>
            <a:r>
              <a:rPr lang="ru-RU" dirty="0" smtClean="0"/>
              <a:t>30.06.2023).</a:t>
            </a:r>
            <a:endParaRPr lang="ru-RU" dirty="0"/>
          </a:p>
          <a:p>
            <a:pPr lvl="0"/>
            <a:r>
              <a:rPr lang="ru-RU" dirty="0" smtClean="0"/>
              <a:t>5.4. Завершить </a:t>
            </a:r>
            <a:r>
              <a:rPr lang="ru-RU" dirty="0"/>
              <a:t>работу по формированию планируемых групп в АИС «Электронный детский сад» на </a:t>
            </a:r>
            <a:r>
              <a:rPr lang="ru-RU" dirty="0" smtClean="0"/>
              <a:t>2023-2024 </a:t>
            </a:r>
            <a:r>
              <a:rPr lang="ru-RU" dirty="0"/>
              <a:t>учебный год (отв. – руководители МДОО, срок до </a:t>
            </a:r>
            <a:r>
              <a:rPr lang="ru-RU" dirty="0" smtClean="0"/>
              <a:t>01.07.2023).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4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Повестка дня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 достигнутых показателях развития муниципальной системы дошкольного образования в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202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-202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3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учебном году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и перспективах развития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на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202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3-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202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4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учебный год (Руцкая И.В.)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 результатах работы городского методического совета по дошкольному образованию (</a:t>
            </a:r>
            <a:r>
              <a:rPr lang="ru-RU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Герасимовская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З.А.)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Разное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0698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56378"/>
            <a:ext cx="69342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Мониторинг качества дошкольного образования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u="sng" dirty="0" smtClean="0"/>
              <a:t>Показатели мониторинга:</a:t>
            </a:r>
          </a:p>
          <a:p>
            <a:r>
              <a:rPr lang="ru-RU" i="1" dirty="0" smtClean="0"/>
              <a:t>Реализация </a:t>
            </a:r>
            <a:r>
              <a:rPr lang="ru-RU" i="1" dirty="0"/>
              <a:t>образовательных программ дошкольного </a:t>
            </a:r>
            <a:r>
              <a:rPr lang="ru-RU" i="1" dirty="0" smtClean="0"/>
              <a:t>образования</a:t>
            </a:r>
          </a:p>
          <a:p>
            <a:r>
              <a:rPr lang="ru-RU" i="1" dirty="0"/>
              <a:t>Содержание образовательной деятельности в дошкольных образовательных </a:t>
            </a:r>
            <a:r>
              <a:rPr lang="ru-RU" i="1" dirty="0" smtClean="0"/>
              <a:t>организациях</a:t>
            </a:r>
          </a:p>
          <a:p>
            <a:r>
              <a:rPr lang="ru-RU" i="1" dirty="0"/>
              <a:t>Создание образовательных условий в дошкольных образовательных </a:t>
            </a:r>
            <a:r>
              <a:rPr lang="ru-RU" i="1" dirty="0" smtClean="0"/>
              <a:t>организациях:</a:t>
            </a:r>
          </a:p>
          <a:p>
            <a:pPr marL="0" indent="0">
              <a:buNone/>
            </a:pPr>
            <a:r>
              <a:rPr lang="ru-RU" i="1" dirty="0" smtClean="0"/>
              <a:t>-кадровые </a:t>
            </a:r>
            <a:r>
              <a:rPr lang="ru-RU" i="1" dirty="0"/>
              <a:t>условия,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-развивающая </a:t>
            </a:r>
            <a:r>
              <a:rPr lang="ru-RU" i="1" dirty="0"/>
              <a:t>предметно-пространственная среда,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-психолого-педагогические условия</a:t>
            </a:r>
          </a:p>
          <a:p>
            <a:r>
              <a:rPr lang="ru-RU" i="1" dirty="0"/>
              <a:t>Взаимодействие с </a:t>
            </a:r>
            <a:r>
              <a:rPr lang="ru-RU" i="1" dirty="0" smtClean="0"/>
              <a:t>семьей</a:t>
            </a:r>
          </a:p>
          <a:p>
            <a:r>
              <a:rPr lang="ru-RU" i="1" dirty="0"/>
              <a:t>Обеспечение здоровья, безопасности и качества услуг по присмотру и </a:t>
            </a:r>
            <a:r>
              <a:rPr lang="ru-RU" i="1" dirty="0" smtClean="0"/>
              <a:t>уходу</a:t>
            </a:r>
          </a:p>
          <a:p>
            <a:r>
              <a:rPr lang="ru-RU" i="1" dirty="0"/>
              <a:t>Повышение качества управления в дошкольных образовательных организациях</a:t>
            </a:r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31925" y="1860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39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65" y="0"/>
            <a:ext cx="9157855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239000" cy="9144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Сведения о развитии дошкольного образования</a:t>
            </a:r>
            <a:endParaRPr lang="ru-RU" b="1" i="1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52600" y="1208139"/>
            <a:ext cx="64008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chemeClr val="tx1"/>
                </a:solidFill>
              </a:rPr>
              <a:t>Общее количество детей, воспитывающихся в </a:t>
            </a:r>
            <a:r>
              <a:rPr lang="ru-RU" b="1" i="1" dirty="0" smtClean="0">
                <a:solidFill>
                  <a:schemeClr val="tx1"/>
                </a:solidFill>
              </a:rPr>
              <a:t>МДОО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0" name="Объект 1"/>
          <p:cNvGraphicFramePr/>
          <p:nvPr>
            <p:extLst>
              <p:ext uri="{D42A27DB-BD31-4B8C-83A1-F6EECF244321}">
                <p14:modId xmlns:p14="http://schemas.microsoft.com/office/powerpoint/2010/main" xmlns="" val="2656976212"/>
              </p:ext>
            </p:extLst>
          </p:nvPr>
        </p:nvGraphicFramePr>
        <p:xfrm>
          <a:off x="1676400" y="1806678"/>
          <a:ext cx="7443019" cy="277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4598592" y="4358009"/>
            <a:ext cx="4382506" cy="37477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tx1"/>
                </a:solidFill>
              </a:rPr>
              <a:t>Охват детей от 1 года до 7 лет – 94%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4519941"/>
              </p:ext>
            </p:extLst>
          </p:nvPr>
        </p:nvGraphicFramePr>
        <p:xfrm>
          <a:off x="1143000" y="4876800"/>
          <a:ext cx="5933440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9195">
                  <a:extLst>
                    <a:ext uri="{9D8B030D-6E8A-4147-A177-3AD203B41FA5}">
                      <a16:colId xmlns:a16="http://schemas.microsoft.com/office/drawing/2014/main" xmlns="" val="693031725"/>
                    </a:ext>
                  </a:extLst>
                </a:gridCol>
                <a:gridCol w="1170940">
                  <a:extLst>
                    <a:ext uri="{9D8B030D-6E8A-4147-A177-3AD203B41FA5}">
                      <a16:colId xmlns:a16="http://schemas.microsoft.com/office/drawing/2014/main" xmlns="" val="3614200564"/>
                    </a:ext>
                  </a:extLst>
                </a:gridCol>
                <a:gridCol w="1256665">
                  <a:extLst>
                    <a:ext uri="{9D8B030D-6E8A-4147-A177-3AD203B41FA5}">
                      <a16:colId xmlns:a16="http://schemas.microsoft.com/office/drawing/2014/main" xmlns="" val="3347447998"/>
                    </a:ext>
                  </a:extLst>
                </a:gridCol>
                <a:gridCol w="1256665">
                  <a:extLst>
                    <a:ext uri="{9D8B030D-6E8A-4147-A177-3AD203B41FA5}">
                      <a16:colId xmlns:a16="http://schemas.microsoft.com/office/drawing/2014/main" xmlns="" val="165738242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xmlns="" val="20362528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 2 месяцев до 7 лет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 2 месяцев до 3 лет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 3 лет до 7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6077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94 %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87 %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65 %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99%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30258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94 %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88 %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67%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99%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34203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94%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86%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61%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99%</a:t>
                      </a:r>
                      <a:endParaRPr lang="ru-RU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24621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602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26023" y="20515"/>
            <a:ext cx="92964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086600" cy="914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Вариативные формы  </a:t>
            </a:r>
            <a:r>
              <a:rPr lang="ru-RU" b="1" dirty="0"/>
              <a:t>дошкольного образования</a:t>
            </a:r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71345980"/>
              </p:ext>
            </p:extLst>
          </p:nvPr>
        </p:nvGraphicFramePr>
        <p:xfrm>
          <a:off x="838200" y="1365250"/>
          <a:ext cx="7526338" cy="2560638"/>
        </p:xfrm>
        <a:graphic>
          <a:graphicData uri="http://schemas.openxmlformats.org/presentationml/2006/ole">
            <p:oleObj spid="_x0000_s35938" name="Лист" r:id="rId5" imgW="4257702" imgH="1305030" progId="Excel.Sheet.8">
              <p:embed/>
            </p:oleObj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342231" y="5290038"/>
            <a:ext cx="6553200" cy="990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Услугами консультационного центра </a:t>
            </a:r>
            <a:r>
              <a:rPr lang="ru-RU" dirty="0" smtClean="0"/>
              <a:t>охвачено 27 семей, </a:t>
            </a:r>
            <a:r>
              <a:rPr lang="ru-RU" dirty="0"/>
              <a:t>за </a:t>
            </a:r>
            <a:r>
              <a:rPr lang="ru-RU" dirty="0" smtClean="0"/>
              <a:t>2022 </a:t>
            </a:r>
            <a:r>
              <a:rPr lang="ru-RU" dirty="0"/>
              <a:t>год </a:t>
            </a:r>
            <a:r>
              <a:rPr lang="ru-RU" dirty="0" smtClean="0"/>
              <a:t>проведено 285 мероприятий.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4370789"/>
              </p:ext>
            </p:extLst>
          </p:nvPr>
        </p:nvGraphicFramePr>
        <p:xfrm>
          <a:off x="1529080" y="3980972"/>
          <a:ext cx="6243320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5075">
                  <a:extLst>
                    <a:ext uri="{9D8B030D-6E8A-4147-A177-3AD203B41FA5}">
                      <a16:colId xmlns:a16="http://schemas.microsoft.com/office/drawing/2014/main" xmlns="" val="3156091093"/>
                    </a:ext>
                  </a:extLst>
                </a:gridCol>
                <a:gridCol w="1087770">
                  <a:extLst>
                    <a:ext uri="{9D8B030D-6E8A-4147-A177-3AD203B41FA5}">
                      <a16:colId xmlns:a16="http://schemas.microsoft.com/office/drawing/2014/main" xmlns="" val="3455293261"/>
                    </a:ext>
                  </a:extLst>
                </a:gridCol>
                <a:gridCol w="1111156">
                  <a:extLst>
                    <a:ext uri="{9D8B030D-6E8A-4147-A177-3AD203B41FA5}">
                      <a16:colId xmlns:a16="http://schemas.microsoft.com/office/drawing/2014/main" xmlns="" val="3124781812"/>
                    </a:ext>
                  </a:extLst>
                </a:gridCol>
                <a:gridCol w="1246793">
                  <a:extLst>
                    <a:ext uri="{9D8B030D-6E8A-4147-A177-3AD203B41FA5}">
                      <a16:colId xmlns:a16="http://schemas.microsoft.com/office/drawing/2014/main" xmlns="" val="4041299668"/>
                    </a:ext>
                  </a:extLst>
                </a:gridCol>
                <a:gridCol w="1722526">
                  <a:extLst>
                    <a:ext uri="{9D8B030D-6E8A-4147-A177-3AD203B41FA5}">
                      <a16:colId xmlns:a16="http://schemas.microsoft.com/office/drawing/2014/main" xmlns="" val="17314861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25" dirty="0">
                          <a:effectLst/>
                        </a:rPr>
                        <a:t>ЦИПР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25">
                          <a:effectLst/>
                        </a:rPr>
                        <a:t>гувернерская служба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25">
                          <a:effectLst/>
                        </a:rPr>
                        <a:t>консультационный центр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52280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584747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268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25" dirty="0">
                          <a:effectLst/>
                        </a:rPr>
                        <a:t>168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25" dirty="0">
                          <a:effectLst/>
                        </a:rPr>
                        <a:t>76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25" dirty="0">
                          <a:effectLst/>
                        </a:rPr>
                        <a:t>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9786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275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168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80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</a:t>
                      </a:r>
                      <a:endParaRPr lang="ru-RU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21483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721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91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467600" cy="1371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Индивидуальные предприниматели, предоставляющие </a:t>
            </a:r>
            <a:r>
              <a:rPr lang="ru-RU" b="1" dirty="0"/>
              <a:t>услуги в области дошкольного образования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81000" y="1609725"/>
            <a:ext cx="4800600" cy="49530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Лисёнок </a:t>
            </a:r>
            <a:r>
              <a:rPr lang="ru-RU" dirty="0" err="1"/>
              <a:t>club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/>
              <a:t>Инюткина</a:t>
            </a:r>
            <a:r>
              <a:rPr lang="ru-RU" dirty="0"/>
              <a:t> Вероника Александровна</a:t>
            </a:r>
            <a:r>
              <a:rPr lang="ru-RU" dirty="0" smtClean="0"/>
              <a:t>)</a:t>
            </a:r>
          </a:p>
          <a:p>
            <a:r>
              <a:rPr lang="ru-RU" dirty="0"/>
              <a:t>Студия английского языка «</a:t>
            </a:r>
            <a:r>
              <a:rPr lang="ru-RU" dirty="0" err="1"/>
              <a:t>English</a:t>
            </a:r>
            <a:r>
              <a:rPr lang="ru-RU" dirty="0"/>
              <a:t> </a:t>
            </a:r>
            <a:r>
              <a:rPr lang="ru-RU" dirty="0" err="1"/>
              <a:t>Club</a:t>
            </a:r>
            <a:r>
              <a:rPr lang="ru-RU" dirty="0"/>
              <a:t>» </a:t>
            </a:r>
            <a:r>
              <a:rPr lang="ru-RU" dirty="0" smtClean="0"/>
              <a:t>(</a:t>
            </a:r>
            <a:r>
              <a:rPr lang="ru-RU" dirty="0"/>
              <a:t>Юлия Киселёва</a:t>
            </a:r>
            <a:r>
              <a:rPr lang="ru-RU" dirty="0" smtClean="0"/>
              <a:t>)</a:t>
            </a:r>
          </a:p>
          <a:p>
            <a:r>
              <a:rPr lang="ru-RU" dirty="0"/>
              <a:t>Творческий клуб «РИСОВАШКИ</a:t>
            </a:r>
            <a:r>
              <a:rPr lang="ru-RU" dirty="0" smtClean="0"/>
              <a:t>» (</a:t>
            </a:r>
            <a:r>
              <a:rPr lang="ru-RU" dirty="0"/>
              <a:t>Светлана </a:t>
            </a:r>
            <a:r>
              <a:rPr lang="ru-RU" dirty="0" err="1"/>
              <a:t>Путятинская</a:t>
            </a:r>
            <a:r>
              <a:rPr lang="ru-RU" dirty="0" smtClean="0"/>
              <a:t>)</a:t>
            </a:r>
          </a:p>
          <a:p>
            <a:r>
              <a:rPr lang="ru-RU" dirty="0"/>
              <a:t>Центр иностранных языков </a:t>
            </a:r>
            <a:r>
              <a:rPr lang="ru-RU" dirty="0" err="1"/>
              <a:t>Dr</a:t>
            </a:r>
            <a:r>
              <a:rPr lang="ru-RU" dirty="0"/>
              <a:t> </a:t>
            </a:r>
            <a:r>
              <a:rPr lang="ru-RU" dirty="0" err="1" smtClean="0"/>
              <a:t>Watson</a:t>
            </a:r>
            <a:r>
              <a:rPr lang="ru-RU" dirty="0" smtClean="0"/>
              <a:t> (</a:t>
            </a:r>
            <a:r>
              <a:rPr lang="ru-RU" dirty="0"/>
              <a:t>Виктория Сазонова</a:t>
            </a:r>
            <a:r>
              <a:rPr lang="ru-RU" dirty="0" smtClean="0"/>
              <a:t>)</a:t>
            </a:r>
          </a:p>
          <a:p>
            <a:r>
              <a:rPr lang="ru-RU" dirty="0"/>
              <a:t>Интерактивный семейный центр </a:t>
            </a:r>
            <a:r>
              <a:rPr lang="ru-RU" dirty="0" err="1" smtClean="0"/>
              <a:t>РАДУГАkinect</a:t>
            </a:r>
            <a:r>
              <a:rPr lang="ru-RU" dirty="0" smtClean="0"/>
              <a:t> (</a:t>
            </a:r>
            <a:r>
              <a:rPr lang="ru-RU" dirty="0" err="1"/>
              <a:t>Строна</a:t>
            </a:r>
            <a:r>
              <a:rPr lang="ru-RU" dirty="0"/>
              <a:t> Оксана Юрьевна</a:t>
            </a:r>
            <a:r>
              <a:rPr lang="ru-RU" dirty="0" smtClean="0"/>
              <a:t>)</a:t>
            </a:r>
          </a:p>
          <a:p>
            <a:r>
              <a:rPr lang="ru-RU" dirty="0" err="1"/>
              <a:t>КомпАс</a:t>
            </a:r>
            <a:r>
              <a:rPr lang="ru-RU" dirty="0"/>
              <a:t> - центр дополнительного </a:t>
            </a:r>
            <a:r>
              <a:rPr lang="ru-RU" dirty="0" smtClean="0"/>
              <a:t>образования (</a:t>
            </a:r>
            <a:r>
              <a:rPr lang="ru-RU" dirty="0"/>
              <a:t>Елена </a:t>
            </a:r>
            <a:r>
              <a:rPr lang="ru-RU" dirty="0" smtClean="0"/>
              <a:t>Ярошенко)</a:t>
            </a:r>
            <a:endParaRPr lang="ru-RU" b="1" dirty="0"/>
          </a:p>
          <a:p>
            <a:r>
              <a:rPr lang="ru-RU" dirty="0"/>
              <a:t>Детская студия </a:t>
            </a:r>
            <a:r>
              <a:rPr lang="ru-RU" dirty="0" smtClean="0"/>
              <a:t>«Совушка» (Светлана </a:t>
            </a:r>
            <a:r>
              <a:rPr lang="ru-RU" dirty="0"/>
              <a:t>Павловна </a:t>
            </a:r>
            <a:r>
              <a:rPr lang="ru-RU" dirty="0" err="1"/>
              <a:t>Лопская</a:t>
            </a:r>
            <a:r>
              <a:rPr lang="ru-RU" dirty="0" smtClean="0"/>
              <a:t>)</a:t>
            </a:r>
          </a:p>
          <a:p>
            <a:r>
              <a:rPr lang="ru-RU" dirty="0"/>
              <a:t>Детская студия </a:t>
            </a:r>
            <a:r>
              <a:rPr lang="ru-RU" dirty="0" smtClean="0"/>
              <a:t>«Мандарин» (Алёна </a:t>
            </a:r>
            <a:r>
              <a:rPr lang="ru-RU" dirty="0"/>
              <a:t>Юрьевна </a:t>
            </a:r>
            <a:r>
              <a:rPr lang="ru-RU" dirty="0" err="1" smtClean="0"/>
              <a:t>Ратаевская</a:t>
            </a:r>
            <a:r>
              <a:rPr lang="ru-RU" dirty="0" smtClean="0"/>
              <a:t>)</a:t>
            </a:r>
          </a:p>
          <a:p>
            <a:r>
              <a:rPr lang="ru-RU" dirty="0"/>
              <a:t>д</a:t>
            </a:r>
            <a:r>
              <a:rPr lang="ru-RU" dirty="0" smtClean="0"/>
              <a:t>ругие услуги (развлечения, проведение праздников, аниматоры, игровые комнаты и пр.) </a:t>
            </a:r>
            <a:endParaRPr lang="ru-RU" b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 rotWithShape="1">
          <a:blip r:embed="rId4" cstate="email"/>
          <a:srcRect/>
          <a:stretch/>
        </p:blipFill>
        <p:spPr bwMode="auto">
          <a:xfrm>
            <a:off x="6383481" y="1120756"/>
            <a:ext cx="2538846" cy="23241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1" name="Рисунок 10"/>
          <p:cNvPicPr/>
          <p:nvPr/>
        </p:nvPicPr>
        <p:blipFill rotWithShape="1">
          <a:blip r:embed="rId5" cstate="email"/>
          <a:srcRect/>
          <a:stretch/>
        </p:blipFill>
        <p:spPr bwMode="auto">
          <a:xfrm>
            <a:off x="5021856" y="2688409"/>
            <a:ext cx="2820300" cy="22828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2" name="Рисунок 11"/>
          <p:cNvPicPr/>
          <p:nvPr/>
        </p:nvPicPr>
        <p:blipFill rotWithShape="1">
          <a:blip r:embed="rId6" cstate="email"/>
          <a:srcRect/>
          <a:stretch/>
        </p:blipFill>
        <p:spPr bwMode="auto">
          <a:xfrm>
            <a:off x="5562600" y="4157663"/>
            <a:ext cx="2771775" cy="24050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1132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2303"/>
            <a:ext cx="9192491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91400" cy="762000"/>
          </a:xfrm>
        </p:spPr>
        <p:txBody>
          <a:bodyPr>
            <a:normAutofit/>
          </a:bodyPr>
          <a:lstStyle/>
          <a:p>
            <a:r>
              <a:rPr lang="ru-RU" b="1" dirty="0" smtClean="0"/>
              <a:t>АИС «Электронный детский сад»</a:t>
            </a:r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533400" y="-9036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 flipV="1">
            <a:off x="633696" y="3809999"/>
            <a:ext cx="1079630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Рисунок 11"/>
          <p:cNvPicPr/>
          <p:nvPr/>
        </p:nvPicPr>
        <p:blipFill rotWithShape="1">
          <a:blip r:embed="rId4" cstate="email"/>
          <a:srcRect/>
          <a:stretch/>
        </p:blipFill>
        <p:spPr bwMode="auto">
          <a:xfrm>
            <a:off x="457200" y="2543826"/>
            <a:ext cx="6019800" cy="38708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4707555"/>
              </p:ext>
            </p:extLst>
          </p:nvPr>
        </p:nvGraphicFramePr>
        <p:xfrm>
          <a:off x="2057400" y="4376586"/>
          <a:ext cx="6857999" cy="979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402041379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95523144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31741306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948834658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xmlns="" val="1815547644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25878766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Численность детей в возрасте 1-6 лет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15507853"/>
                  </a:ext>
                </a:extLst>
              </a:tr>
            </a:tbl>
          </a:graphicData>
        </a:graphic>
      </p:graphicFrame>
      <p:sp>
        <p:nvSpPr>
          <p:cNvPr id="14" name="Объект 4"/>
          <p:cNvSpPr>
            <a:spLocks noGrp="1"/>
          </p:cNvSpPr>
          <p:nvPr>
            <p:ph sz="quarter" idx="1"/>
          </p:nvPr>
        </p:nvSpPr>
        <p:spPr>
          <a:xfrm>
            <a:off x="838200" y="1099509"/>
            <a:ext cx="7620000" cy="1567491"/>
          </a:xfrm>
        </p:spPr>
        <p:txBody>
          <a:bodyPr>
            <a:normAutofit fontScale="92500"/>
          </a:bodyPr>
          <a:lstStyle/>
          <a:p>
            <a:r>
              <a:rPr lang="ru-RU" sz="2000" dirty="0" smtClean="0"/>
              <a:t>Поставлено на учет:</a:t>
            </a:r>
          </a:p>
          <a:p>
            <a:r>
              <a:rPr lang="ru-RU" sz="2000" dirty="0" smtClean="0"/>
              <a:t>2020 </a:t>
            </a:r>
            <a:r>
              <a:rPr lang="ru-RU" sz="2000" dirty="0"/>
              <a:t>год - </a:t>
            </a:r>
            <a:r>
              <a:rPr lang="ru-RU" sz="2000" dirty="0" smtClean="0"/>
              <a:t>263 </a:t>
            </a:r>
            <a:r>
              <a:rPr lang="ru-RU" sz="2000" dirty="0"/>
              <a:t>чел., из них 35% получили услуги в электронном виде;</a:t>
            </a:r>
          </a:p>
          <a:p>
            <a:r>
              <a:rPr lang="ru-RU" sz="2000" dirty="0" smtClean="0"/>
              <a:t>2021 </a:t>
            </a:r>
            <a:r>
              <a:rPr lang="ru-RU" sz="2000" dirty="0"/>
              <a:t>год - </a:t>
            </a:r>
            <a:r>
              <a:rPr lang="ru-RU" sz="2000" dirty="0" smtClean="0"/>
              <a:t>280 </a:t>
            </a:r>
            <a:r>
              <a:rPr lang="ru-RU" sz="2000" dirty="0"/>
              <a:t>чел., из них 27% получили услуги в электронном </a:t>
            </a:r>
            <a:r>
              <a:rPr lang="ru-RU" sz="2000" dirty="0" smtClean="0"/>
              <a:t>виде;</a:t>
            </a:r>
          </a:p>
          <a:p>
            <a:r>
              <a:rPr lang="ru-RU" sz="2000" dirty="0" smtClean="0"/>
              <a:t>2022 </a:t>
            </a:r>
            <a:r>
              <a:rPr lang="ru-RU" sz="2000" dirty="0"/>
              <a:t>год - </a:t>
            </a:r>
            <a:r>
              <a:rPr lang="ru-RU" sz="2000" dirty="0" smtClean="0"/>
              <a:t>259 </a:t>
            </a:r>
            <a:r>
              <a:rPr lang="ru-RU" sz="2000" dirty="0"/>
              <a:t>чел., из них </a:t>
            </a:r>
            <a:r>
              <a:rPr lang="ru-RU" sz="2000" dirty="0" smtClean="0"/>
              <a:t>30% </a:t>
            </a:r>
            <a:r>
              <a:rPr lang="ru-RU" sz="2000" dirty="0"/>
              <a:t>получили услуги в электронном виде.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311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91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086600" cy="990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Обеспечение государственных гарантий прав граждан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39615" y="1447800"/>
            <a:ext cx="8229600" cy="5181600"/>
          </a:xfrm>
        </p:spPr>
        <p:txBody>
          <a:bodyPr>
            <a:normAutofit/>
          </a:bodyPr>
          <a:lstStyle/>
          <a:p>
            <a:r>
              <a:rPr lang="ru-RU" dirty="0"/>
              <a:t>в 2023 году </a:t>
            </a:r>
            <a:r>
              <a:rPr lang="ru-RU" dirty="0" smtClean="0"/>
              <a:t>размер </a:t>
            </a:r>
            <a:r>
              <a:rPr lang="ru-RU" dirty="0"/>
              <a:t>платы, взимаемой с родителей (законных представителей) за присмотр и уход за ребенком в </a:t>
            </a:r>
            <a:r>
              <a:rPr lang="ru-RU" dirty="0" smtClean="0"/>
              <a:t>МДОО составил 182/196 </a:t>
            </a:r>
            <a:r>
              <a:rPr lang="ru-RU" dirty="0"/>
              <a:t>рублей в </a:t>
            </a:r>
            <a:r>
              <a:rPr lang="ru-RU" dirty="0" smtClean="0"/>
              <a:t>день;</a:t>
            </a:r>
            <a:endParaRPr lang="ru-RU" dirty="0"/>
          </a:p>
          <a:p>
            <a:r>
              <a:rPr lang="ru-RU" dirty="0"/>
              <a:t>Доля родителей, которым предоставляется льгота по оплате за содержание ребенка в МДОО </a:t>
            </a:r>
            <a:r>
              <a:rPr lang="ru-RU" dirty="0" smtClean="0"/>
              <a:t>- 13,13</a:t>
            </a:r>
            <a:r>
              <a:rPr lang="ru-RU" dirty="0"/>
              <a:t>% 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Доля </a:t>
            </a:r>
            <a:r>
              <a:rPr lang="ru-RU" dirty="0"/>
              <a:t>родителей, освобожденных от внесения родительской </a:t>
            </a:r>
            <a:r>
              <a:rPr lang="ru-RU" dirty="0" smtClean="0"/>
              <a:t>платы- 2,69 %;</a:t>
            </a:r>
          </a:p>
          <a:p>
            <a:r>
              <a:rPr lang="ru-RU" dirty="0" smtClean="0"/>
              <a:t>1172 </a:t>
            </a:r>
            <a:r>
              <a:rPr lang="ru-RU" dirty="0"/>
              <a:t>человек </a:t>
            </a:r>
            <a:r>
              <a:rPr lang="ru-RU" dirty="0" smtClean="0"/>
              <a:t>(85%) получили </a:t>
            </a:r>
            <a:r>
              <a:rPr lang="ru-RU" dirty="0"/>
              <a:t>компенсацию в среднемесячном размере 679 </a:t>
            </a:r>
            <a:r>
              <a:rPr lang="ru-RU" dirty="0" smtClean="0"/>
              <a:t>руб..</a:t>
            </a:r>
            <a:endParaRPr lang="ru-RU" dirty="0"/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9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91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5438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Внимание!  Задолженность по родительской плате 6% на 01.04.2023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68036" y="1981200"/>
            <a:ext cx="5385955" cy="3131494"/>
          </a:xfrm>
        </p:spPr>
        <p:txBody>
          <a:bodyPr>
            <a:normAutofit/>
          </a:bodyPr>
          <a:lstStyle/>
          <a:p>
            <a:r>
              <a:rPr lang="ru-RU" dirty="0"/>
              <a:t>МАДОУ № 13 – 18%</a:t>
            </a:r>
          </a:p>
          <a:p>
            <a:r>
              <a:rPr lang="ru-RU" dirty="0"/>
              <a:t>МБДОУ № 6 – 11%</a:t>
            </a:r>
          </a:p>
          <a:p>
            <a:r>
              <a:rPr lang="ru-RU" dirty="0"/>
              <a:t>МБДОУ № 14 – 9%</a:t>
            </a:r>
          </a:p>
          <a:p>
            <a:r>
              <a:rPr lang="ru-RU" dirty="0"/>
              <a:t>СП МБДОУ № 14 – 4%</a:t>
            </a:r>
          </a:p>
          <a:p>
            <a:r>
              <a:rPr lang="ru-RU" dirty="0"/>
              <a:t>МБДОУ № 2,12,15 – 3%</a:t>
            </a:r>
          </a:p>
          <a:p>
            <a:r>
              <a:rPr lang="ru-RU" dirty="0"/>
              <a:t>МАДОУ № 9 – 0%</a:t>
            </a:r>
          </a:p>
          <a:p>
            <a:endParaRPr lang="ru-RU" dirty="0"/>
          </a:p>
        </p:txBody>
      </p:sp>
      <p:pic>
        <p:nvPicPr>
          <p:cNvPr id="7" name="Содержимое 6" descr="olenegorsk-big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400" y="80000"/>
            <a:ext cx="831273" cy="994756"/>
          </a:xfrm>
          <a:prstGeom prst="rect">
            <a:avLst/>
          </a:prstGeom>
        </p:spPr>
      </p:pic>
      <p:pic>
        <p:nvPicPr>
          <p:cNvPr id="9" name="Рисунок 8" descr="https://avatars.dzeninfra.ru/get-zen_doc/48747/pub_5b3a046b933da400a9a4dfa8_5b3a05387f65d400a8939291/scale_1200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847215"/>
            <a:ext cx="3552825" cy="3163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519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4286</TotalTime>
  <Words>1059</Words>
  <Application>Microsoft Office PowerPoint</Application>
  <PresentationFormat>Экран (4:3)</PresentationFormat>
  <Paragraphs>160</Paragraphs>
  <Slides>16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Начальная</vt:lpstr>
      <vt:lpstr>Лист</vt:lpstr>
      <vt:lpstr>Об итогах работы  за 2022-2023 учебный год и перспективах развития муниципальной системы дошкольного образования  в 2023-2024 учебном году</vt:lpstr>
      <vt:lpstr>Повестка дня</vt:lpstr>
      <vt:lpstr>Мониторинг качества дошкольного образования</vt:lpstr>
      <vt:lpstr>Сведения о развитии дошкольного образования</vt:lpstr>
      <vt:lpstr>Вариативные формы  дошкольного образования</vt:lpstr>
      <vt:lpstr>Индивидуальные предприниматели, предоставляющие услуги в области дошкольного образования</vt:lpstr>
      <vt:lpstr>АИС «Электронный детский сад»</vt:lpstr>
      <vt:lpstr>Обеспечение государственных гарантий прав граждан </vt:lpstr>
      <vt:lpstr>Внимание!  Задолженность по родительской плате 6% на 01.04.2023</vt:lpstr>
      <vt:lpstr>Создание условий, гарантирующих охрану и укрепление здоровья воспитанников</vt:lpstr>
      <vt:lpstr>Организация питания </vt:lpstr>
      <vt:lpstr>Реализация ФОП ДО</vt:lpstr>
      <vt:lpstr>Кадровое обеспечение дошкольного образования</vt:lpstr>
      <vt:lpstr>Кадровое обеспечение дошкольного образования</vt:lpstr>
      <vt:lpstr>Задачи на новый 2023-2024 учебный год</vt:lpstr>
      <vt:lpstr>Проект решения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и перспективах</dc:title>
  <dc:creator>Ирина В. Руцкая</dc:creator>
  <cp:lastModifiedBy>shiki</cp:lastModifiedBy>
  <cp:revision>271</cp:revision>
  <dcterms:created xsi:type="dcterms:W3CDTF">2016-05-20T05:46:43Z</dcterms:created>
  <dcterms:modified xsi:type="dcterms:W3CDTF">2023-04-27T16:38:10Z</dcterms:modified>
</cp:coreProperties>
</file>