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8" r:id="rId3"/>
    <p:sldId id="284" r:id="rId4"/>
    <p:sldId id="260" r:id="rId5"/>
    <p:sldId id="262" r:id="rId6"/>
    <p:sldId id="285" r:id="rId7"/>
    <p:sldId id="263" r:id="rId8"/>
    <p:sldId id="264" r:id="rId9"/>
    <p:sldId id="265" r:id="rId10"/>
    <p:sldId id="286" r:id="rId11"/>
    <p:sldId id="266" r:id="rId12"/>
    <p:sldId id="267" r:id="rId13"/>
    <p:sldId id="295" r:id="rId14"/>
    <p:sldId id="287" r:id="rId15"/>
    <p:sldId id="268" r:id="rId16"/>
    <p:sldId id="294" r:id="rId17"/>
    <p:sldId id="269" r:id="rId18"/>
    <p:sldId id="271" r:id="rId19"/>
    <p:sldId id="270" r:id="rId20"/>
    <p:sldId id="288" r:id="rId21"/>
    <p:sldId id="272" r:id="rId22"/>
    <p:sldId id="278" r:id="rId23"/>
    <p:sldId id="273" r:id="rId24"/>
    <p:sldId id="289" r:id="rId25"/>
    <p:sldId id="274" r:id="rId26"/>
    <p:sldId id="276" r:id="rId27"/>
    <p:sldId id="277" r:id="rId28"/>
    <p:sldId id="290" r:id="rId29"/>
    <p:sldId id="275" r:id="rId30"/>
    <p:sldId id="280" r:id="rId31"/>
    <p:sldId id="279" r:id="rId32"/>
    <p:sldId id="281" r:id="rId33"/>
    <p:sldId id="282" r:id="rId34"/>
    <p:sldId id="291" r:id="rId35"/>
    <p:sldId id="292" r:id="rId36"/>
    <p:sldId id="296" r:id="rId37"/>
    <p:sldId id="28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0" autoAdjust="0"/>
    <p:restoredTop sz="94660"/>
  </p:normalViewPr>
  <p:slideViewPr>
    <p:cSldViewPr>
      <p:cViewPr varScale="1">
        <p:scale>
          <a:sx n="61" d="100"/>
          <a:sy n="61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418A2-72A4-4246-82BA-35A451A4D5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A41A8-76DE-41A3-A883-0CB54ADBE8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4356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4A65E-A65A-4D4F-B06E-34B691DDA83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A878E-4E86-4C9C-9AF0-FE67FA6B6C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1948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A03C0-6C00-4FE1-8797-24BD37F7143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8AA1C-892A-4494-89A0-13026BCD162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25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4AED0-C559-4795-9745-EEBD2D07A2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E6361-561E-4F1C-82C7-17634FCCE5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91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84828-3483-4272-967C-68651A2E43B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F25FE-96FF-429F-BD72-45CB454BFA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5775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1AFAC-A187-4974-B43D-BD96860500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46747-9311-46B2-8DFF-A86D7D8C2F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06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129CE-A382-4762-92BC-A6B999FDFF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4119D-7B03-4995-97C8-23953054C5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9630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AC1B1-BCEA-47BB-BD05-E95B604592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01176-A492-4616-94C7-A8168B9761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8943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C149D-FF65-44C9-B55B-1E9643EE6D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D4DCA-82B9-4C33-A8F9-3CF4B8E125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5227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7CAF0-8719-4A6D-ACF1-476CEF8BA0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85C6A-FB56-4790-843E-941C9A58D2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4703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E0112-0D0B-4079-86C6-1141FF1627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A825E-C806-4D04-AB07-D1CCF98950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6883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A0772A-79E3-46F8-B3B3-2199199BF4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D1DC27-4B7C-415B-A3BC-9B50C644B92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53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996952"/>
            <a:ext cx="67687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Патриотическое воспитание школьников в воспитательном пространстве  МОУ СОШ№13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F:\видео фото материалы школа\герб школы редакт.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90276" y="773013"/>
            <a:ext cx="1210116" cy="1647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924944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/>
                <a:ea typeface="Calibri"/>
              </a:rPr>
              <a:t>• </a:t>
            </a:r>
            <a:r>
              <a:rPr lang="ru-RU" sz="2400" b="1" u="sng" dirty="0" smtClean="0">
                <a:latin typeface="Times New Roman"/>
                <a:ea typeface="Calibri"/>
              </a:rPr>
              <a:t>Социально-патриотическое</a:t>
            </a:r>
            <a:r>
              <a:rPr lang="ru-RU" sz="2400" b="1" dirty="0" smtClean="0">
                <a:latin typeface="Times New Roman"/>
                <a:ea typeface="Calibri"/>
              </a:rPr>
              <a:t>-</a:t>
            </a:r>
            <a:r>
              <a:rPr lang="ru-RU" sz="2400" dirty="0" smtClean="0">
                <a:latin typeface="Times New Roman"/>
                <a:ea typeface="Calibri"/>
              </a:rPr>
              <a:t> система мероприятий </a:t>
            </a:r>
            <a:r>
              <a:rPr lang="ru-RU" sz="2400" b="1" dirty="0" smtClean="0">
                <a:latin typeface="Times New Roman"/>
                <a:ea typeface="Calibri"/>
              </a:rPr>
              <a:t>по активизации </a:t>
            </a:r>
            <a:r>
              <a:rPr lang="ru-RU" sz="2400" dirty="0">
                <a:latin typeface="Times New Roman"/>
                <a:ea typeface="Calibri"/>
              </a:rPr>
              <a:t>духовно-нравственной и </a:t>
            </a:r>
            <a:r>
              <a:rPr lang="ru-RU" sz="2400" b="1" dirty="0">
                <a:latin typeface="Times New Roman"/>
                <a:ea typeface="Calibri"/>
              </a:rPr>
              <a:t>культурно-исторической преемственности поколений,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smtClean="0">
                <a:latin typeface="Times New Roman"/>
                <a:ea typeface="Calibri"/>
              </a:rPr>
              <a:t>формированию </a:t>
            </a:r>
            <a:r>
              <a:rPr lang="ru-RU" sz="2400" dirty="0">
                <a:latin typeface="Times New Roman"/>
                <a:ea typeface="Calibri"/>
              </a:rPr>
              <a:t>активной жизненной позиции, </a:t>
            </a:r>
            <a:r>
              <a:rPr lang="ru-RU" sz="2400" b="1" dirty="0" smtClean="0">
                <a:latin typeface="Times New Roman"/>
                <a:ea typeface="Calibri"/>
              </a:rPr>
              <a:t>проявлению </a:t>
            </a:r>
            <a:r>
              <a:rPr lang="ru-RU" sz="2400" b="1" dirty="0">
                <a:latin typeface="Times New Roman"/>
                <a:ea typeface="Calibri"/>
              </a:rPr>
              <a:t>чувств благородства и сострадания, </a:t>
            </a:r>
            <a:r>
              <a:rPr lang="ru-RU" sz="2400" b="1" dirty="0" smtClean="0">
                <a:latin typeface="Times New Roman"/>
                <a:ea typeface="Calibri"/>
              </a:rPr>
              <a:t>заботы </a:t>
            </a:r>
            <a:r>
              <a:rPr lang="ru-RU" sz="2400" b="1" dirty="0">
                <a:latin typeface="Times New Roman"/>
                <a:ea typeface="Calibri"/>
              </a:rPr>
              <a:t>о людях пожилого возраста</a:t>
            </a:r>
            <a:r>
              <a:rPr lang="ru-RU" sz="2400" dirty="0">
                <a:latin typeface="Times New Roman"/>
                <a:ea typeface="Calibri"/>
              </a:rPr>
              <a:t>. 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98766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:\Школа\матвеевой1\фото-2014\фотоматериалы\116___05\IMG_565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548680"/>
            <a:ext cx="36004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:\Школа\ИНФОРМАЦИИ\Могилевской\ФОТО военно-патриотическая работа в школе\14.Встреча Дети войны\DSC_930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548680"/>
            <a:ext cx="4179271" cy="27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:\видео фото материалы школа\Песни, опаленные войной\IMG_058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3803576" cy="2852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TextBox 9"/>
          <p:cNvSpPr txBox="1"/>
          <p:nvPr/>
        </p:nvSpPr>
        <p:spPr>
          <a:xfrm>
            <a:off x="4644008" y="3356992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Взаимодействие с общественной организацией «Дети войны»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52120" y="4509121"/>
            <a:ext cx="1440160" cy="143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:\Школа\Фото Школы13\дек14\IMG_098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9912" y="620688"/>
            <a:ext cx="448238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H:\видео фото материалы школа\День пожилого человека\DSC_328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6850"/>
            <a:ext cx="3888432" cy="3061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4644008" y="4005064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Благотворительные акции: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«Чужих стариков не бывает», «Открытое сердце»,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«Подари радость»,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«Помощь Донбассу».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видео фото материалы школа\2015-2016 учебный год\13.01.2016 Спектакль Обыкновенное чудо\DSC_150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44157" y="2492896"/>
            <a:ext cx="3888432" cy="2664296"/>
          </a:xfrm>
          <a:prstGeom prst="rect">
            <a:avLst/>
          </a:prstGeom>
          <a:noFill/>
          <a:ln w="9525">
            <a:solidFill>
              <a:schemeClr val="tx2"/>
            </a:solidFill>
            <a:prstDash val="solid"/>
            <a:miter lim="800000"/>
            <a:headEnd/>
            <a:tailEnd/>
          </a:ln>
        </p:spPr>
      </p:pic>
      <p:pic>
        <p:nvPicPr>
          <p:cNvPr id="3" name="Picture 4" descr="C:\Users\HOME\Desktop\НАТАШЕ\ФОТО\IMG_149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40968"/>
            <a:ext cx="2952328" cy="2016224"/>
          </a:xfrm>
          <a:prstGeom prst="rect">
            <a:avLst/>
          </a:prstGeom>
          <a:noFill/>
          <a:ln>
            <a:solidFill>
              <a:schemeClr val="tx2"/>
            </a:solidFill>
            <a:prstDash val="soli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44158" y="5189427"/>
            <a:ext cx="4053288" cy="100811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Благотворительный спектакль для воспитанников социального приюта </a:t>
            </a:r>
            <a:r>
              <a:rPr lang="ru-RU" b="1" dirty="0" err="1" smtClean="0">
                <a:solidFill>
                  <a:schemeClr val="tx1"/>
                </a:solidFill>
              </a:rPr>
              <a:t>г.Оленегорска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G:\видео фото материалы школа\2015-2016 учебный год\06.12.2015 1а делает елочки бабушкам\DSC_868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03848" y="908720"/>
            <a:ext cx="3330252" cy="1872208"/>
          </a:xfrm>
          <a:prstGeom prst="rect">
            <a:avLst/>
          </a:prstGeom>
          <a:noFill/>
          <a:ln w="9525">
            <a:solidFill>
              <a:schemeClr val="tx2"/>
            </a:solidFill>
            <a:prstDash val="solid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54046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924944"/>
            <a:ext cx="66967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/>
                <a:ea typeface="Calibri"/>
              </a:rPr>
              <a:t>• </a:t>
            </a:r>
            <a:r>
              <a:rPr lang="ru-RU" sz="2400" b="1" dirty="0" smtClean="0">
                <a:latin typeface="Times New Roman"/>
                <a:ea typeface="Calibri"/>
              </a:rPr>
              <a:t>Военно-патриотическое</a:t>
            </a:r>
            <a:r>
              <a:rPr lang="ru-RU" sz="2400" dirty="0" smtClean="0">
                <a:latin typeface="Times New Roman"/>
                <a:ea typeface="Calibri"/>
              </a:rPr>
              <a:t>- система мероприятий по формированию </a:t>
            </a:r>
            <a:r>
              <a:rPr lang="ru-RU" sz="2400" dirty="0">
                <a:latin typeface="Times New Roman"/>
                <a:ea typeface="Calibri"/>
              </a:rPr>
              <a:t>у молодежи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latin typeface="Times New Roman"/>
                <a:ea typeface="Calibri"/>
              </a:rPr>
              <a:t>высокого патриотического сознания, </a:t>
            </a:r>
            <a:r>
              <a:rPr lang="ru-RU" sz="2400" dirty="0">
                <a:latin typeface="Times New Roman"/>
                <a:ea typeface="Calibri"/>
              </a:rPr>
              <a:t>идей служения Отечеству, </a:t>
            </a:r>
            <a:r>
              <a:rPr lang="ru-RU" sz="2400" b="1" dirty="0">
                <a:latin typeface="Times New Roman"/>
                <a:ea typeface="Calibri"/>
              </a:rPr>
              <a:t>способности к его вооруженной защите,</a:t>
            </a:r>
            <a:r>
              <a:rPr lang="ru-RU" sz="2400" dirty="0">
                <a:latin typeface="Times New Roman"/>
                <a:ea typeface="Calibri"/>
              </a:rPr>
              <a:t> изучение русской военной истории, воинских традиций.</a:t>
            </a:r>
            <a:br>
              <a:rPr lang="ru-RU" sz="2400" dirty="0">
                <a:latin typeface="Times New Roman"/>
                <a:ea typeface="Calibri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59813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908720"/>
            <a:ext cx="4211960" cy="2819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07704" y="6309320"/>
            <a:ext cx="48245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Фестиваль допризывной молодежи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3" descr="DSC_467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27584" y="3284984"/>
            <a:ext cx="4166732" cy="2736304"/>
          </a:xfrm>
          <a:prstGeom prst="rect">
            <a:avLst/>
          </a:prstGeom>
          <a:ln>
            <a:solidFill>
              <a:schemeClr val="accent1"/>
            </a:solidFill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Дух.-нр\IMG_10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910" y="2564904"/>
            <a:ext cx="5580112" cy="4291105"/>
          </a:xfrm>
          <a:prstGeom prst="rect">
            <a:avLst/>
          </a:prstGeom>
          <a:noFill/>
        </p:spPr>
      </p:pic>
      <p:pic>
        <p:nvPicPr>
          <p:cNvPr id="3075" name="Picture 3" descr="F:\Дух.-нр\IMG_10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888" y="395987"/>
            <a:ext cx="5508104" cy="367498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0800000" flipV="1">
            <a:off x="5724128" y="4070969"/>
            <a:ext cx="26642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Школьный  </a:t>
            </a:r>
          </a:p>
          <a:p>
            <a:pPr algn="ctr"/>
            <a:r>
              <a:rPr lang="ru-RU" sz="2800" b="1" dirty="0"/>
              <a:t>Смотр строя и песни</a:t>
            </a:r>
          </a:p>
        </p:txBody>
      </p:sp>
    </p:spTree>
    <p:extLst>
      <p:ext uri="{BB962C8B-B14F-4D97-AF65-F5344CB8AC3E}">
        <p14:creationId xmlns:p14="http://schemas.microsoft.com/office/powerpoint/2010/main" xmlns="" val="58845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:\Визитка Я молодой, выбор за мной\фотоматериал по школе\4.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476672"/>
            <a:ext cx="4316302" cy="295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H:\Новая папка (2)\IMG_232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7904" y="3068960"/>
            <a:ext cx="4770412" cy="323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04048" y="126876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Военизированная эстафета «Мы славной Родины сыны» в рамках месячника мужества.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4077072"/>
            <a:ext cx="2592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Проведена совместно с воинскими частями гарнизона.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:\Школа\Фото Школы13\сент.окт.14\IMG_999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95936" y="0"/>
            <a:ext cx="5148064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7" descr="H:\видео фото материалы школа\Боевая слава Заполярья\зарница\DSC_069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04533"/>
            <a:ext cx="5895058" cy="3933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6228184" y="4509120"/>
            <a:ext cx="1944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Военно-спортивная игра на местности «Боевая слава Заполярья»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Фото Школы13\сент.окт.14\IMG_974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944" y="548680"/>
            <a:ext cx="4320479" cy="286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F:\Фото Школы13\февр.-март 2013\IMG_508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2852936"/>
            <a:ext cx="5076056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24128" y="3501008"/>
            <a:ext cx="27363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Представители воинских частей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уроках  мужества, рассказывают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ребятам о  героизме российских военнослужащих, об истории гарнизона.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03649" y="1254822"/>
            <a:ext cx="676875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</a:t>
            </a:r>
            <a:r>
              <a:rPr kumimoji="0" lang="ru-RU" sz="24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 НАПРАВЛЕНИЯ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ПАТРИОТИЧЕСКОГО</a:t>
            </a:r>
            <a:br>
              <a:rPr kumimoji="0" lang="ru-RU" sz="24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ВОСПИТАНИЯ </a:t>
            </a: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24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normalizeH="0" baseline="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историко-краеведческое,</a:t>
            </a:r>
            <a:endParaRPr kumimoji="0" lang="ru-RU" sz="2400" b="1" i="0" u="none" strike="noStrike" normalizeH="0" baseline="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normalizeH="0" baseline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гражданско-патриотическое, </a:t>
            </a:r>
            <a:endParaRPr kumimoji="0" lang="ru-RU" sz="2400" b="1" i="0" u="none" strike="noStrike" normalizeH="0" baseline="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социально-патриотическое, </a:t>
            </a:r>
            <a:endParaRPr kumimoji="0" lang="ru-RU" sz="2400" b="1" i="0" u="none" strike="noStrike" normalizeH="0" baseline="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sz="2400" b="1" i="0" u="none" strike="noStrike" normalizeH="0" baseline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военно-патриотическое,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спортивно-патриотическое</a:t>
            </a:r>
            <a:endParaRPr kumimoji="0" lang="ru-RU" sz="2400" b="1" i="0" u="none" strike="noStrike" normalizeH="0" baseline="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героико-патриотическое</a:t>
            </a:r>
            <a:endParaRPr kumimoji="0" lang="ru-RU" sz="2400" b="1" i="0" u="none" strike="noStrike" normalizeH="0" baseline="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59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852936"/>
            <a:ext cx="6696744" cy="3038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• 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Спортивно-патриотическое-система мероприятий  по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развитию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морально-волевых качеств, 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воспитанию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силы, ловкости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, выносливости, стойкости, 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дисциплинированности,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формирование опыта служения Отечеству и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готовности к защите Родины. </a:t>
            </a:r>
            <a:endParaRPr lang="ru-RU" sz="24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44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Фото Школы13\сент.окт.14\зарница, гто\IMG_008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3928" y="548680"/>
            <a:ext cx="453650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:\Школа\Фото Школы13\февраль15\146___02\страницы истории\IMG_247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5148063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148064" y="4005064"/>
            <a:ext cx="3456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Праздник ГТО.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Спортивная семейная эстафета «Вместе мы – сила»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:\Школа\Фото Школы13\янв.15\олимп. нач.в шк15\IMG_187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7904" y="692696"/>
            <a:ext cx="4536504" cy="36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:\Школа\Фото Школы13\февраль15\146___02\DCIM\146___02\IMG_221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3356992"/>
            <a:ext cx="4932040" cy="337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932040" y="4437112"/>
            <a:ext cx="36938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Олимпиада начинается в школе.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Семейная спортивная эстафета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«Спецназ-команда»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:\Школа\Фото Школы13\апрель15\IMG_337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39952" y="548680"/>
            <a:ext cx="419434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76056" y="342900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Всероссийский день здоровья ребенка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:\Школа\Фото Школы13\апрель15\147___04\IMG_346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3284984"/>
            <a:ext cx="4860032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4048" y="530120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Лыжные гонки, посвященные Дню космонавтики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852936"/>
            <a:ext cx="66967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/>
                <a:ea typeface="Calibri"/>
              </a:rPr>
              <a:t>• </a:t>
            </a:r>
            <a:r>
              <a:rPr lang="ru-RU" sz="2400" b="1" u="sng" dirty="0" smtClean="0">
                <a:latin typeface="Times New Roman"/>
                <a:ea typeface="Calibri"/>
              </a:rPr>
              <a:t>Героико-патриотическое</a:t>
            </a:r>
            <a:r>
              <a:rPr lang="ru-RU" sz="2400" u="sng" dirty="0" smtClean="0">
                <a:latin typeface="Times New Roman"/>
                <a:ea typeface="Calibri"/>
              </a:rPr>
              <a:t>-</a:t>
            </a:r>
            <a:r>
              <a:rPr lang="ru-RU" sz="2400" dirty="0" smtClean="0">
                <a:latin typeface="Times New Roman"/>
                <a:ea typeface="Calibri"/>
              </a:rPr>
              <a:t>система мероприятий по</a:t>
            </a:r>
            <a:r>
              <a:rPr lang="ru-RU" sz="2400" b="1" dirty="0" smtClean="0">
                <a:latin typeface="Times New Roman"/>
                <a:ea typeface="Calibri"/>
              </a:rPr>
              <a:t> </a:t>
            </a:r>
            <a:r>
              <a:rPr lang="ru-RU" sz="2400" dirty="0" smtClean="0">
                <a:latin typeface="Times New Roman"/>
                <a:ea typeface="Calibri"/>
              </a:rPr>
              <a:t>ориентации  на </a:t>
            </a:r>
            <a:r>
              <a:rPr lang="ru-RU" sz="2400" b="1" dirty="0" smtClean="0">
                <a:latin typeface="Times New Roman"/>
                <a:ea typeface="Calibri"/>
              </a:rPr>
              <a:t>пропаганду </a:t>
            </a:r>
            <a:r>
              <a:rPr lang="ru-RU" sz="2400" b="1" dirty="0">
                <a:latin typeface="Times New Roman"/>
                <a:ea typeface="Calibri"/>
              </a:rPr>
              <a:t>героических профессий,</a:t>
            </a:r>
            <a:r>
              <a:rPr lang="ru-RU" sz="2400" dirty="0">
                <a:latin typeface="Times New Roman"/>
                <a:ea typeface="Calibri"/>
              </a:rPr>
              <a:t> а также </a:t>
            </a:r>
            <a:r>
              <a:rPr lang="ru-RU" sz="2400" b="1" dirty="0">
                <a:latin typeface="Times New Roman"/>
                <a:ea typeface="Calibri"/>
              </a:rPr>
              <a:t>знаменательных героических и исторических дат </a:t>
            </a:r>
            <a:r>
              <a:rPr lang="ru-RU" sz="2400" dirty="0">
                <a:latin typeface="Times New Roman"/>
                <a:ea typeface="Calibri"/>
              </a:rPr>
              <a:t>нашей истории, воспитание чувства гордости к героическим деяниям предков и их традициям. </a:t>
            </a:r>
            <a:br>
              <a:rPr lang="ru-RU" sz="2400" dirty="0">
                <a:latin typeface="Times New Roman"/>
                <a:ea typeface="Calibri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53355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Фото Школы13\профориент\профориент февр.14\IMG_893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800" y="1988840"/>
            <a:ext cx="558011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91880" y="1196752"/>
            <a:ext cx="4149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Беседы о героических профессиях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:\Школа\Фото Школы13\февраль15\4БВ\146___02\IMG_224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1840" y="692696"/>
            <a:ext cx="5148337" cy="40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71600" y="5085184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Встреча с Иванченко С.П.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Презентация книги о земляках – воинах-афганцах.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764704"/>
            <a:ext cx="5832648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Литературно-музыкальные постановки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5517232"/>
            <a:ext cx="3384376" cy="63976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«Афганистан – незаживающая рана»(2014г.)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76056" y="4869160"/>
            <a:ext cx="3168353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«Курск» –дорога в бессмертие»(2015г.)</a:t>
            </a:r>
            <a:endParaRPr lang="ru-RU" dirty="0"/>
          </a:p>
        </p:txBody>
      </p:sp>
      <p:pic>
        <p:nvPicPr>
          <p:cNvPr id="6146" name="Picture 2" descr="F:\видео фото материалы школа\ФОТО военно-патриотическая работа в школе\10.Афганистан незаживающая рана\IMG_913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420888"/>
            <a:ext cx="4040188" cy="3030141"/>
          </a:xfrm>
          <a:prstGeom prst="rect">
            <a:avLst/>
          </a:prstGeom>
          <a:noFill/>
        </p:spPr>
      </p:pic>
      <p:pic>
        <p:nvPicPr>
          <p:cNvPr id="6147" name="Picture 3" descr="F:\КУРСК\IMG_798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1844824"/>
            <a:ext cx="4176464" cy="30243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ШКОЛА\Фото Школы13\апрель16\155___04\георгиевская лента\IMG_196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491880" y="85281"/>
            <a:ext cx="555696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20072" y="378904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«Евгений Родионов. </a:t>
            </a:r>
          </a:p>
          <a:p>
            <a:pPr algn="ctr"/>
            <a:r>
              <a:rPr lang="ru-RU" sz="2400" b="1" dirty="0" smtClean="0"/>
              <a:t>За веру и Отечество»</a:t>
            </a:r>
          </a:p>
          <a:p>
            <a:pPr algn="ctr"/>
            <a:r>
              <a:rPr lang="ru-RU" sz="2400" b="1" dirty="0" smtClean="0"/>
              <a:t>(2016г.)</a:t>
            </a:r>
            <a:endParaRPr lang="ru-RU" sz="2400" b="1" dirty="0"/>
          </a:p>
        </p:txBody>
      </p:sp>
      <p:pic>
        <p:nvPicPr>
          <p:cNvPr id="2050" name="Picture 2" descr="G:\ШКОЛА\Фото Школы13\апрель16\155___04\георгиевская лента\IMG_191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5990" y="3284984"/>
            <a:ext cx="5327072" cy="35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742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024336" cy="300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63888" y="692696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Цикл мероприятий,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посвященных 70-летию Победы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:\Школа\Фото Школы13\февраль15\146___02\страницы истории\IMG_240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5856" y="1412776"/>
            <a:ext cx="496855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:\Школа\Фото Школы13\февраль15\146___02\страницы истории\IMG_2415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>
            <a:off x="503549" y="3392997"/>
            <a:ext cx="309634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91880" y="5373216"/>
            <a:ext cx="4966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Страницы истории. Город-герой Севастополь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564904"/>
            <a:ext cx="68407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/>
                <a:ea typeface="Calibri"/>
              </a:rPr>
              <a:t>• </a:t>
            </a:r>
            <a:r>
              <a:rPr lang="ru-RU" sz="2400" b="1" u="sng" dirty="0" smtClean="0">
                <a:latin typeface="Times New Roman"/>
                <a:ea typeface="Calibri"/>
              </a:rPr>
              <a:t>Историко-краеведческое -</a:t>
            </a:r>
            <a:r>
              <a:rPr lang="ru-RU" sz="2400" dirty="0" smtClean="0">
                <a:latin typeface="Times New Roman"/>
                <a:ea typeface="Calibri"/>
              </a:rPr>
              <a:t>система </a:t>
            </a:r>
            <a:r>
              <a:rPr lang="ru-RU" sz="2400" dirty="0">
                <a:latin typeface="Times New Roman"/>
                <a:ea typeface="Calibri"/>
              </a:rPr>
              <a:t>мероприятий по патриотическому воспитанию, направленных на </a:t>
            </a:r>
            <a:r>
              <a:rPr lang="ru-RU" sz="2400" b="1" dirty="0">
                <a:latin typeface="Times New Roman"/>
                <a:ea typeface="Calibri"/>
              </a:rPr>
              <a:t>познание историко-культурных корней</a:t>
            </a:r>
            <a:r>
              <a:rPr lang="ru-RU" sz="2400" dirty="0">
                <a:latin typeface="Times New Roman"/>
                <a:ea typeface="Calibri"/>
              </a:rPr>
              <a:t>, осознание неповторимости Отечества, его судьбы, неразрывности с ней, </a:t>
            </a:r>
            <a:r>
              <a:rPr lang="ru-RU" sz="2400" b="1" dirty="0">
                <a:latin typeface="Times New Roman"/>
                <a:ea typeface="Calibri"/>
              </a:rPr>
              <a:t>формирование гордости </a:t>
            </a:r>
            <a:r>
              <a:rPr lang="ru-RU" sz="2400" dirty="0">
                <a:latin typeface="Times New Roman"/>
                <a:ea typeface="Calibri"/>
              </a:rPr>
              <a:t>за сопричастность к деяниям предков и современников и </a:t>
            </a:r>
            <a:r>
              <a:rPr lang="ru-RU" sz="2400" b="1" dirty="0">
                <a:latin typeface="Times New Roman"/>
                <a:ea typeface="Calibri"/>
              </a:rPr>
              <a:t>исторической ответственности за происходящее в обществе.</a:t>
            </a:r>
            <a:br>
              <a:rPr lang="ru-RU" sz="2400" b="1" dirty="0">
                <a:latin typeface="Times New Roman"/>
                <a:ea typeface="Calibri"/>
              </a:rPr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84227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георгиевская ленточка фото\IMG_369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99792" y="2276872"/>
            <a:ext cx="5652393" cy="387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87824" y="1196752"/>
            <a:ext cx="6112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Акция «Мирным небо сохраним!»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41487" y="4365104"/>
            <a:ext cx="3360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Акция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«Георгиевская ленточка»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ШКОЛА\Фото Школы13\апрель16\георг лент, мал страна\IMG_22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0" y="476672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DSC_3883 — копи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4984" y="188640"/>
            <a:ext cx="559351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SC_3898 — копия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7" y="3428998"/>
            <a:ext cx="4907200" cy="328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Волонтерский корпус 70-летия победы\Лекторские группы ВОВ\DSC_79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9992" y="764704"/>
            <a:ext cx="3764862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5" descr="F:\видео фото материалы школа\кинолекторий осень 2014\IMG_08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3501008"/>
            <a:ext cx="345638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427984" y="3501008"/>
            <a:ext cx="3669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Работа лекторских групп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волонтеров корпуса 70-летия Победы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5229200"/>
            <a:ext cx="29640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Киномарафон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«Эхо минувшей войны»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:\видео фото материалы школа\выставки\70-летию освобождения\DSC_40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3888" y="692696"/>
            <a:ext cx="4860032" cy="2405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H:\Школа\Фото Школы13\апрель15\147___04\IMG_357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3545632"/>
            <a:ext cx="403244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:\Школа\Фото Школы13\апрель15\147___04\IMG_3575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4" y="3573016"/>
            <a:ext cx="4788024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932040" y="332656"/>
            <a:ext cx="22756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Выставки рисунков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3140968"/>
            <a:ext cx="29113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Тематические экспозиции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ШКОЛА\Фото Школы13\май 16\156___05\IMG_23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645"/>
            <a:ext cx="3923928" cy="294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ШКОЛА\Фото Школы13\май 16\156___05\IMG_232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923927" y="42633"/>
            <a:ext cx="5195455" cy="409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ШКОЛА\Фото Школы13\май 16\156___05\IMG_23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62984"/>
            <a:ext cx="4860032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4048" y="4293096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Изготовление венков </a:t>
            </a:r>
          </a:p>
          <a:p>
            <a:r>
              <a:rPr lang="ru-RU" sz="2400" b="1" dirty="0" smtClean="0"/>
              <a:t>для возложения к памятникам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69742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ШКОЛА\Фото Школы13\май,15\митинг 8 мая. Селфи безопасности\IMG_40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1946" y="0"/>
            <a:ext cx="5052053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ШКОЛА\Фото Школы13\май,15\митинг 8 мая. Селфи безопасности\IMG_40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5436096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36096" y="3789040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Митинг </a:t>
            </a:r>
          </a:p>
          <a:p>
            <a:pPr algn="ctr"/>
            <a:r>
              <a:rPr lang="ru-RU" sz="2400" b="1" dirty="0" smtClean="0"/>
              <a:t>на </a:t>
            </a:r>
            <a:r>
              <a:rPr lang="ru-RU" sz="2400" b="1" dirty="0"/>
              <a:t>А</a:t>
            </a:r>
            <a:r>
              <a:rPr lang="ru-RU" sz="2400" b="1" dirty="0" smtClean="0"/>
              <a:t>ллее героев, посвященный </a:t>
            </a:r>
          </a:p>
          <a:p>
            <a:pPr algn="ctr"/>
            <a:r>
              <a:rPr lang="ru-RU" sz="2400" b="1" dirty="0" smtClean="0"/>
              <a:t>Дню Победы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50528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2451" y="2492896"/>
            <a:ext cx="6840760" cy="36724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 </a:t>
            </a:r>
            <a:r>
              <a:rPr lang="ru-RU" sz="2800" b="1" u="sng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Социальные партнеры</a:t>
            </a:r>
            <a:endParaRPr lang="ru-RU" sz="2800" b="1" u="sng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ОУУП и ПДН МО МВД России «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Оленегорский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»;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в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∕ч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36097 , в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∕ч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36226;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прокуратура 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г.Оленегорска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налоговая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инспекция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г.Оленегорска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Мурманская областная детско-юношеская библиотека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филиал центральной городской библиотеки №3;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МУДО «Школа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искусств  №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1»;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Оленегорское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отделение организации «Дети войны»;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Оленегорский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центр реабилитации несовершеннолетних;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Дом престарелых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г.Оленегорска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городской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поисковый отряд «Патриоты России»;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православный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приход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н.п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Высокого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572305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924944"/>
            <a:ext cx="6337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:\Школа\Фото Школы13\март15\первая часть\IMG_251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2924944"/>
            <a:ext cx="4680520" cy="344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292080" y="3573016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Видеолекторий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«Освобождение Кольского Заполярья от фашистских захватчиков».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1" y="5445224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Библиотечный час «Культура саамов».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:\Школа\матвеевой1\фото-2014\школа\ВОВ в Заполярье\IMG_737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9952" y="620688"/>
            <a:ext cx="42663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00" y="3717032"/>
            <a:ext cx="3707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Мероприятие в рамках конкурса «Класс месяца» - «Традиции и праздники Руси».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:\Школа\матвеевой1\фото-2014\школа\выставки\Мама-рукодельница\IMG_971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7" y="3501008"/>
            <a:ext cx="3888431" cy="279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:\Школа\Фото Школы13\ноябрь 14\класс месяца 10-11\IMG_073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9952" y="620688"/>
            <a:ext cx="4248472" cy="309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44008" y="5373216"/>
            <a:ext cx="3635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Выставка поделок «Мама -  рукодельница».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708920"/>
            <a:ext cx="73448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/>
                <a:ea typeface="Calibri"/>
              </a:rPr>
              <a:t>•</a:t>
            </a:r>
            <a:r>
              <a:rPr lang="ru-RU" sz="2400" b="1" dirty="0">
                <a:latin typeface="Times New Roman"/>
                <a:ea typeface="Calibri"/>
              </a:rPr>
              <a:t> Гражданско-патриотическое </a:t>
            </a:r>
            <a:r>
              <a:rPr lang="ru-RU" sz="2400" b="1" dirty="0" smtClean="0">
                <a:latin typeface="Times New Roman"/>
                <a:ea typeface="Calibri"/>
              </a:rPr>
              <a:t>воспитание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smtClean="0">
                <a:latin typeface="Times New Roman"/>
                <a:ea typeface="Calibri"/>
              </a:rPr>
              <a:t>-система </a:t>
            </a:r>
            <a:r>
              <a:rPr lang="ru-RU" sz="2400" dirty="0">
                <a:latin typeface="Times New Roman"/>
                <a:ea typeface="Calibri"/>
              </a:rPr>
              <a:t>мероприятий </a:t>
            </a:r>
            <a:r>
              <a:rPr lang="ru-RU" sz="2400" dirty="0" smtClean="0">
                <a:latin typeface="Times New Roman"/>
                <a:ea typeface="Calibri"/>
              </a:rPr>
              <a:t>по </a:t>
            </a:r>
            <a:r>
              <a:rPr lang="ru-RU" sz="2400" b="1" dirty="0" smtClean="0">
                <a:latin typeface="Times New Roman"/>
                <a:ea typeface="Calibri"/>
              </a:rPr>
              <a:t>формированию </a:t>
            </a:r>
            <a:r>
              <a:rPr lang="ru-RU" sz="2400" b="1" dirty="0">
                <a:latin typeface="Times New Roman"/>
                <a:ea typeface="Calibri"/>
              </a:rPr>
              <a:t>правовой культуры</a:t>
            </a:r>
            <a:r>
              <a:rPr lang="ru-RU" sz="2400" dirty="0">
                <a:latin typeface="Times New Roman"/>
                <a:ea typeface="Calibri"/>
              </a:rPr>
              <a:t> и законопослушности, навыков оценки политических и правовых событий и процессов в обществе и государстве, </a:t>
            </a:r>
            <a:r>
              <a:rPr lang="ru-RU" sz="2400" b="1" dirty="0">
                <a:latin typeface="Times New Roman"/>
                <a:ea typeface="Calibri"/>
              </a:rPr>
              <a:t>гражданской позиции</a:t>
            </a:r>
            <a:r>
              <a:rPr lang="ru-RU" sz="2400" dirty="0">
                <a:latin typeface="Times New Roman"/>
                <a:ea typeface="Calibri"/>
              </a:rPr>
              <a:t>, постоянной готовности к служению своему народу и </a:t>
            </a:r>
            <a:r>
              <a:rPr lang="ru-RU" sz="2400" b="1" dirty="0">
                <a:latin typeface="Times New Roman"/>
                <a:ea typeface="Calibri"/>
              </a:rPr>
              <a:t>выполнению конституционного долга.</a:t>
            </a:r>
            <a:r>
              <a:rPr lang="ru-RU" sz="2400" dirty="0">
                <a:latin typeface="Times New Roman"/>
                <a:ea typeface="Calibri"/>
              </a:rPr>
              <a:t/>
            </a:r>
            <a:br>
              <a:rPr lang="ru-RU" sz="2400" dirty="0">
                <a:latin typeface="Times New Roman"/>
                <a:ea typeface="Calibri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689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:\Школа\Фото Школы13\ноябрь 14\межд.День ребенка\IMG_066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548680"/>
            <a:ext cx="417646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:\Школа\Фото Школы13\ноябрь 14\межд.День ребенка\IMG_065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936" y="3140968"/>
            <a:ext cx="439248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99592" y="4797152"/>
            <a:ext cx="3096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Правонарушения: понятие, виды, ответственность.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Информационный час к 25-летию принятия Конвенции ООН о правах ребенка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908720"/>
            <a:ext cx="3491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Азбука права.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Игровая программа «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Конвенция ООН о правах ребенка»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:\Школа\Фото Школы13\фото лагеря\весна15\4\IMG_311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7864" y="2420888"/>
            <a:ext cx="4986437" cy="373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:\Школа\Фото Школы13\апрель15\147___04\IMG_349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692696"/>
            <a:ext cx="381642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16016" y="119675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Встречи с представителями правоохранительных органов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:\видео фото материалы школа\Выборы в Маленькой стране\Выборы\IMG_02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57610"/>
            <a:ext cx="4692765" cy="3519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7" descr="H:\видео фото материалы школа\Выборы в Маленькой стране\поздравление\IMG_06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88840"/>
            <a:ext cx="2739694" cy="4107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4788024" y="0"/>
            <a:ext cx="367240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Инаугурация президента школьной республики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«Баренц-перспектива»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6093297"/>
            <a:ext cx="367240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Выборы лидера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«Маленькой страны»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4788024" cy="3205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415</Words>
  <Application>Microsoft Office PowerPoint</Application>
  <PresentationFormat>Экран (4:3)</PresentationFormat>
  <Paragraphs>98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Шаблон5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Литературно-музыкальные постановки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>school13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zam-xosp</dc:creator>
  <cp:lastModifiedBy>admin</cp:lastModifiedBy>
  <cp:revision>66</cp:revision>
  <dcterms:created xsi:type="dcterms:W3CDTF">2015-04-28T05:59:35Z</dcterms:created>
  <dcterms:modified xsi:type="dcterms:W3CDTF">2016-05-14T22:33:43Z</dcterms:modified>
</cp:coreProperties>
</file>