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77" r:id="rId2"/>
    <p:sldId id="315" r:id="rId3"/>
    <p:sldId id="304" r:id="rId4"/>
    <p:sldId id="278" r:id="rId5"/>
    <p:sldId id="281" r:id="rId6"/>
    <p:sldId id="288" r:id="rId7"/>
    <p:sldId id="285" r:id="rId8"/>
    <p:sldId id="318" r:id="rId9"/>
    <p:sldId id="323" r:id="rId10"/>
    <p:sldId id="286" r:id="rId11"/>
    <p:sldId id="317" r:id="rId12"/>
    <p:sldId id="327" r:id="rId13"/>
    <p:sldId id="319" r:id="rId14"/>
    <p:sldId id="320" r:id="rId15"/>
    <p:sldId id="321" r:id="rId16"/>
    <p:sldId id="322" r:id="rId17"/>
    <p:sldId id="324" r:id="rId18"/>
    <p:sldId id="313" r:id="rId19"/>
    <p:sldId id="329" r:id="rId20"/>
    <p:sldId id="289" r:id="rId21"/>
    <p:sldId id="312" r:id="rId22"/>
    <p:sldId id="311" r:id="rId23"/>
    <p:sldId id="325" r:id="rId24"/>
    <p:sldId id="308" r:id="rId25"/>
    <p:sldId id="326" r:id="rId26"/>
    <p:sldId id="307" r:id="rId27"/>
    <p:sldId id="314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Викторовна" initials="ИВ" lastIdx="2" clrIdx="0">
    <p:extLst>
      <p:ext uri="{19B8F6BF-5375-455C-9EA6-DF929625EA0E}">
        <p15:presenceInfo xmlns:p15="http://schemas.microsoft.com/office/powerpoint/2012/main" xmlns="" userId="Ирин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 autoAdjust="0"/>
    <p:restoredTop sz="94639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hPercent val="96"/>
      <c:depthPercent val="100"/>
      <c:rAngAx val="1"/>
    </c:view3D>
    <c:plotArea>
      <c:layout>
        <c:manualLayout>
          <c:layoutTarget val="inner"/>
          <c:xMode val="edge"/>
          <c:yMode val="edge"/>
          <c:x val="0.18566723587262443"/>
          <c:y val="8.6495422911432668E-2"/>
          <c:w val="0.49640287769784469"/>
          <c:h val="0.664835164835164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31.12.2019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1740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3-4E40-8022-FC9CDFB636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31.12.2020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1637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63-4E40-8022-FC9CDFB636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31.12 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63-4E40-8022-FC9CDFB6365D}"/>
            </c:ext>
          </c:extLst>
        </c:ser>
        <c:dLbls/>
        <c:gapDepth val="0"/>
        <c:shape val="box"/>
        <c:axId val="167924096"/>
        <c:axId val="167925632"/>
        <c:axId val="0"/>
      </c:bar3DChart>
      <c:catAx>
        <c:axId val="167924096"/>
        <c:scaling>
          <c:orientation val="minMax"/>
        </c:scaling>
        <c:delete val="1"/>
        <c:axPos val="b"/>
        <c:numFmt formatCode="General" sourceLinked="1"/>
        <c:tickLblPos val="none"/>
        <c:crossAx val="167925632"/>
        <c:crosses val="autoZero"/>
        <c:auto val="1"/>
        <c:lblAlgn val="ctr"/>
        <c:lblOffset val="100"/>
        <c:tickLblSkip val="1"/>
        <c:tickMarkSkip val="1"/>
      </c:catAx>
      <c:valAx>
        <c:axId val="16792563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792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5611510791366"/>
          <c:y val="0.3406593406593415"/>
          <c:w val="0.30575539568345406"/>
          <c:h val="0.318681318681318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</a:t>
            </a:r>
            <a:r>
              <a:rPr lang="ru-RU" baseline="0"/>
              <a:t> дней, пропущенных по болезни, одним ребенком</a:t>
            </a:r>
            <a:endParaRPr lang="ru-RU"/>
          </a:p>
        </c:rich>
      </c:tx>
      <c:layout>
        <c:manualLayout>
          <c:xMode val="edge"/>
          <c:yMode val="edge"/>
          <c:x val="0.28226822866653856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33-4C08-932E-652418B761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33-4C08-932E-652418B7610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33-4C08-932E-652418B76107}"/>
            </c:ext>
          </c:extLst>
        </c:ser>
        <c:dLbls/>
        <c:gapWidth val="219"/>
        <c:overlap val="-27"/>
        <c:axId val="184390784"/>
        <c:axId val="184392320"/>
      </c:barChart>
      <c:catAx>
        <c:axId val="18439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392320"/>
        <c:crosses val="autoZero"/>
        <c:auto val="1"/>
        <c:lblAlgn val="ctr"/>
        <c:lblOffset val="100"/>
      </c:catAx>
      <c:valAx>
        <c:axId val="184392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39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AE-47FC-96CD-26BBE273EB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0.49500000000000005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AE-47FC-96CD-26BBE273EB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AE-47FC-96CD-26BBE273EB01}"/>
            </c:ext>
          </c:extLst>
        </c:ser>
        <c:dLbls/>
        <c:gapWidth val="219"/>
        <c:overlap val="-27"/>
        <c:axId val="184326400"/>
        <c:axId val="183898112"/>
      </c:barChart>
      <c:catAx>
        <c:axId val="184326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898112"/>
        <c:crosses val="autoZero"/>
        <c:auto val="1"/>
        <c:lblAlgn val="ctr"/>
        <c:lblOffset val="100"/>
      </c:catAx>
      <c:valAx>
        <c:axId val="1838981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32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4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noFill/>
          <a:prstDash val="solid"/>
        </a:ln>
      </c:spPr>
    </c:sideWall>
    <c:backWall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7.0866141732283491E-2"/>
          <c:y val="6.0439560439560454E-2"/>
          <c:w val="0.73228346456692917"/>
          <c:h val="0.670329670329674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rgbClr val="9999FF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0.30000000000000004</c:v>
                </c:pt>
                <c:pt idx="2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44-4080-B689-D81BB6FEE2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993366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0.31000000000000005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44-4080-B689-D81BB6FEE2ED}"/>
            </c:ext>
          </c:extLst>
        </c:ser>
        <c:dLbls/>
        <c:gapDepth val="0"/>
        <c:shape val="box"/>
        <c:axId val="196537728"/>
        <c:axId val="198419584"/>
        <c:axId val="0"/>
      </c:bar3DChart>
      <c:catAx>
        <c:axId val="196537728"/>
        <c:scaling>
          <c:orientation val="minMax"/>
        </c:scaling>
        <c:axPos val="b"/>
        <c:numFmt formatCode="General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8419584"/>
        <c:crosses val="autoZero"/>
        <c:auto val="1"/>
        <c:lblAlgn val="ctr"/>
        <c:lblOffset val="100"/>
        <c:tickLblSkip val="1"/>
        <c:tickMarkSkip val="1"/>
      </c:catAx>
      <c:valAx>
        <c:axId val="198419584"/>
        <c:scaling>
          <c:orientation val="minMax"/>
        </c:scaling>
        <c:axPos val="l"/>
        <c:numFmt formatCode="0%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6537728"/>
        <c:crosses val="autoZero"/>
        <c:crossBetween val="between"/>
      </c:valAx>
      <c:spPr>
        <a:noFill/>
        <a:ln w="31799">
          <a:noFill/>
        </a:ln>
      </c:spPr>
    </c:plotArea>
    <c:plotVisOnly val="1"/>
    <c:dispBlanksAs val="gap"/>
  </c:chart>
  <c:spPr>
    <a:noFill/>
    <a:ln w="9525" cap="flat" cmpd="sng" algn="ctr">
      <a:solidFill>
        <a:schemeClr val="accent1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99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A016-CBD8-4205-82F7-C66883EFF5A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246D-0D46-46AB-B209-27787BCA8C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80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26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86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36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63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524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22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256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58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__________Microsoft_Office_Excel2.xls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218" cy="68441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55169" y="1074756"/>
            <a:ext cx="7391400" cy="33528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Об итогах работы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 </a:t>
            </a:r>
            <a:r>
              <a:rPr lang="en-US" b="1" dirty="0" smtClean="0"/>
              <a:t>2021-2022</a:t>
            </a:r>
            <a:r>
              <a:rPr lang="ru-RU" b="1" dirty="0" smtClean="0"/>
              <a:t> учебный год </a:t>
            </a:r>
            <a:r>
              <a:rPr lang="ru-RU" b="1" dirty="0"/>
              <a:t>и перспективах </a:t>
            </a:r>
            <a:r>
              <a:rPr lang="ru-RU" b="1" dirty="0" smtClean="0"/>
              <a:t>развития муниципальной системы дошкольного образования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</a:t>
            </a:r>
            <a:r>
              <a:rPr lang="en-US" b="1" dirty="0" smtClean="0"/>
              <a:t>2022</a:t>
            </a:r>
            <a:r>
              <a:rPr lang="ru-RU" b="1" dirty="0" smtClean="0"/>
              <a:t>-</a:t>
            </a:r>
            <a:r>
              <a:rPr lang="en-US" b="1" dirty="0" smtClean="0"/>
              <a:t>2023</a:t>
            </a:r>
            <a:r>
              <a:rPr lang="ru-RU" b="1" dirty="0" smtClean="0"/>
              <a:t> учебном </a:t>
            </a:r>
            <a:r>
              <a:rPr lang="ru-RU" b="1" dirty="0"/>
              <a:t>году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858000" cy="1524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Заведующий сектором общего образования</a:t>
            </a:r>
          </a:p>
          <a:p>
            <a:r>
              <a:rPr lang="ru-RU" dirty="0" smtClean="0"/>
              <a:t>в составе  Комитета по образованию Администрации</a:t>
            </a:r>
          </a:p>
          <a:p>
            <a:r>
              <a:rPr lang="ru-RU" dirty="0" smtClean="0"/>
              <a:t>г. Оленегорска</a:t>
            </a:r>
          </a:p>
          <a:p>
            <a:r>
              <a:rPr lang="ru-RU" dirty="0" smtClean="0"/>
              <a:t>Руцкая И.В.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4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условий, гарантирующих охрану и укрепление здоровья </a:t>
            </a:r>
            <a:r>
              <a:rPr lang="ru-RU" b="1" dirty="0" smtClean="0"/>
              <a:t>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1447800"/>
            <a:ext cx="3648075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Количество </a:t>
            </a:r>
            <a:r>
              <a:rPr lang="ru-RU" dirty="0"/>
              <a:t>дней, пропущенных одним ребенком по </a:t>
            </a:r>
            <a:r>
              <a:rPr lang="ru-RU" dirty="0" smtClean="0"/>
              <a:t>болезни в 2021 </a:t>
            </a:r>
            <a:r>
              <a:rPr lang="ru-RU" dirty="0"/>
              <a:t>году – </a:t>
            </a:r>
            <a:r>
              <a:rPr lang="ru-RU" dirty="0" smtClean="0"/>
              <a:t>3,9 дня </a:t>
            </a:r>
            <a:r>
              <a:rPr lang="ru-RU" dirty="0"/>
              <a:t>(в </a:t>
            </a:r>
            <a:r>
              <a:rPr lang="ru-RU" dirty="0" smtClean="0"/>
              <a:t>2020 </a:t>
            </a:r>
            <a:r>
              <a:rPr lang="ru-RU" dirty="0"/>
              <a:t>году </a:t>
            </a:r>
            <a:r>
              <a:rPr lang="ru-RU" dirty="0" smtClean="0"/>
              <a:t>– 2,9 </a:t>
            </a:r>
            <a:r>
              <a:rPr lang="ru-RU" dirty="0"/>
              <a:t>дня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Посещаемость </a:t>
            </a:r>
            <a:r>
              <a:rPr lang="ru-RU" dirty="0"/>
              <a:t>в МДОО </a:t>
            </a:r>
            <a:r>
              <a:rPr lang="ru-RU" dirty="0" smtClean="0"/>
              <a:t>– 57%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dirty="0"/>
              <a:t>в </a:t>
            </a:r>
            <a:r>
              <a:rPr lang="ru-RU" dirty="0" smtClean="0"/>
              <a:t>2020 </a:t>
            </a:r>
            <a:r>
              <a:rPr lang="ru-RU" dirty="0"/>
              <a:t>году </a:t>
            </a:r>
            <a:r>
              <a:rPr lang="ru-RU" dirty="0" smtClean="0"/>
              <a:t>49,5%).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1354552716"/>
              </p:ext>
            </p:extLst>
          </p:nvPr>
        </p:nvGraphicFramePr>
        <p:xfrm>
          <a:off x="4257674" y="1207293"/>
          <a:ext cx="4124325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3482397910"/>
              </p:ext>
            </p:extLst>
          </p:nvPr>
        </p:nvGraphicFramePr>
        <p:xfrm>
          <a:off x="4471987" y="3966350"/>
          <a:ext cx="3452813" cy="174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55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 питания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2438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Выполнение </a:t>
            </a:r>
            <a:r>
              <a:rPr lang="ru-RU" dirty="0"/>
              <a:t>натуральных норм питания в МДОО </a:t>
            </a:r>
            <a:r>
              <a:rPr lang="ru-RU" dirty="0" smtClean="0"/>
              <a:t>– 99% (в </a:t>
            </a:r>
            <a:r>
              <a:rPr lang="ru-RU" dirty="0"/>
              <a:t>прошлом </a:t>
            </a:r>
            <a:r>
              <a:rPr lang="ru-RU" dirty="0" smtClean="0"/>
              <a:t>году 96% )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денежных норм питания – </a:t>
            </a:r>
            <a:r>
              <a:rPr lang="ru-RU" dirty="0" smtClean="0"/>
              <a:t>102% (в </a:t>
            </a:r>
            <a:r>
              <a:rPr lang="ru-RU" dirty="0"/>
              <a:t>прошлом году - </a:t>
            </a:r>
            <a:r>
              <a:rPr lang="ru-RU" dirty="0" smtClean="0"/>
              <a:t>108,2 </a:t>
            </a:r>
            <a:r>
              <a:rPr lang="ru-RU" dirty="0"/>
              <a:t>%) </a:t>
            </a:r>
            <a:endParaRPr lang="ru-RU" dirty="0" smtClean="0"/>
          </a:p>
          <a:p>
            <a:r>
              <a:rPr lang="ru-RU" dirty="0" smtClean="0"/>
              <a:t>С 01.01.2021 денежные нормы питания 124/146 рублей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4278999"/>
              </p:ext>
            </p:extLst>
          </p:nvPr>
        </p:nvGraphicFramePr>
        <p:xfrm>
          <a:off x="457200" y="3905250"/>
          <a:ext cx="7620000" cy="196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85">
                  <a:extLst>
                    <a:ext uri="{9D8B030D-6E8A-4147-A177-3AD203B41FA5}">
                      <a16:colId xmlns:a16="http://schemas.microsoft.com/office/drawing/2014/main" xmlns="" val="2681590619"/>
                    </a:ext>
                  </a:extLst>
                </a:gridCol>
                <a:gridCol w="2500400">
                  <a:extLst>
                    <a:ext uri="{9D8B030D-6E8A-4147-A177-3AD203B41FA5}">
                      <a16:colId xmlns:a16="http://schemas.microsoft.com/office/drawing/2014/main" xmlns="" val="1667879336"/>
                    </a:ext>
                  </a:extLst>
                </a:gridCol>
                <a:gridCol w="3189115">
                  <a:extLst>
                    <a:ext uri="{9D8B030D-6E8A-4147-A177-3AD203B41FA5}">
                      <a16:colId xmlns:a16="http://schemas.microsoft.com/office/drawing/2014/main" xmlns="" val="3524576340"/>
                    </a:ext>
                  </a:extLst>
                </a:gridCol>
              </a:tblGrid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Натуральные нормы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Денежная норма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841983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3922457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Февраль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4559061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330819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 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446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6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Мониторинг организации питания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62000" y="994241"/>
            <a:ext cx="7924800" cy="57839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 итогам </a:t>
            </a:r>
            <a:r>
              <a:rPr lang="ru-RU" dirty="0" smtClean="0"/>
              <a:t>мониторинга организации </a:t>
            </a:r>
            <a:r>
              <a:rPr lang="ru-RU" dirty="0"/>
              <a:t>питания в МДОО </a:t>
            </a:r>
            <a:r>
              <a:rPr lang="ru-RU" dirty="0" smtClean="0"/>
              <a:t> </a:t>
            </a:r>
            <a:r>
              <a:rPr lang="ru-RU" dirty="0"/>
              <a:t>руководителям МДОО </a:t>
            </a:r>
            <a:r>
              <a:rPr lang="ru-RU" dirty="0" smtClean="0"/>
              <a:t>рекомендовано (приказ КО от 24.05.2022 № 260):</a:t>
            </a:r>
            <a:endParaRPr lang="ru-RU" dirty="0"/>
          </a:p>
          <a:p>
            <a:r>
              <a:rPr lang="ru-RU" dirty="0"/>
              <a:t>1. Системно осуществлять контроль за организацией и качеством питания и изучение удовлетворённости родителей воспитанников (законных представителей воспитанников) организацией и качеством питания в МДОО с последующим принятием управленческих решений.</a:t>
            </a:r>
          </a:p>
          <a:p>
            <a:r>
              <a:rPr lang="ru-RU" dirty="0"/>
              <a:t>2. Предусмотреть разработку программы по развитию системы дошкольного питания.</a:t>
            </a:r>
          </a:p>
          <a:p>
            <a:r>
              <a:rPr lang="ru-RU" dirty="0"/>
              <a:t>3. Предусмотреть организацию и проведение мероприятий, направленных на формирование и развитие культуры питания, основанной на культурно-исторических традициях региона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/>
              <a:t>С 01.09.2022 года создать на официальном сайте организации подраздел «Организация питания в образовательной организации» в котором необходимо разместить информацию об организации питания в МДОО в соответствии с уточненными приказом Федеральной службы по надзору в сфере образования и науки от 12.01.2022 № 24 Требованиями к структуре официального сайта образовательной организации в информационно-телекоммуникационной сети «Интернет» и формату представления информации.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7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Содержание дошкольного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41148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«От рождения до школы» под редакцией Н.Е. </a:t>
            </a:r>
            <a:r>
              <a:rPr lang="ru-RU" dirty="0" err="1"/>
              <a:t>Вераксы</a:t>
            </a:r>
            <a:r>
              <a:rPr lang="ru-RU" dirty="0"/>
              <a:t>,        Т.С. Комаровой, М.А. Васильевой (МДОО № 2,6,9,12,13,15), </a:t>
            </a:r>
          </a:p>
          <a:p>
            <a:r>
              <a:rPr lang="ru-RU" dirty="0"/>
              <a:t>комплексная образовательная программа для детей раннего возраста «Первые шаги» под редакцией Е.О. Смирновой, Л.Н. </a:t>
            </a:r>
            <a:r>
              <a:rPr lang="ru-RU" dirty="0" err="1"/>
              <a:t>Галигузовой</a:t>
            </a:r>
            <a:r>
              <a:rPr lang="ru-RU" dirty="0"/>
              <a:t>, С.Ю. Мещеряковой (МАДОУ № 9), </a:t>
            </a:r>
          </a:p>
          <a:p>
            <a:r>
              <a:rPr lang="ru-RU" dirty="0"/>
              <a:t>основная образовательная программа дошкольного образования «Детский сад по системе Монтессори» под редакцией Е.А. </a:t>
            </a:r>
            <a:r>
              <a:rPr lang="ru-RU" dirty="0" err="1"/>
              <a:t>Хилтунен</a:t>
            </a:r>
            <a:r>
              <a:rPr lang="ru-RU" dirty="0"/>
              <a:t>, О.Ф. Борисовой, В.В. Михайловой (МАДОУ № 13), </a:t>
            </a:r>
          </a:p>
          <a:p>
            <a:r>
              <a:rPr lang="ru-RU" dirty="0"/>
              <a:t>«Мир открытий» под редакцией Л.Г. </a:t>
            </a:r>
            <a:r>
              <a:rPr lang="ru-RU" dirty="0" err="1"/>
              <a:t>Петерсон</a:t>
            </a:r>
            <a:r>
              <a:rPr lang="ru-RU" dirty="0"/>
              <a:t> ,  И.А. Лыковой (МБДОУ № 14)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1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развивающей предметно-пространственной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2286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интерактивные комплексы</a:t>
            </a:r>
          </a:p>
          <a:p>
            <a:r>
              <a:rPr lang="ru-RU" dirty="0" smtClean="0"/>
              <a:t>электронные </a:t>
            </a:r>
            <a:r>
              <a:rPr lang="ru-RU" dirty="0"/>
              <a:t>образовательные </a:t>
            </a:r>
            <a:r>
              <a:rPr lang="ru-RU" dirty="0" smtClean="0"/>
              <a:t>ресурсы</a:t>
            </a:r>
          </a:p>
          <a:p>
            <a:r>
              <a:rPr lang="ru-RU" dirty="0" smtClean="0"/>
              <a:t>студии экспериментирования, </a:t>
            </a:r>
            <a:r>
              <a:rPr lang="ru-RU" dirty="0" err="1" smtClean="0"/>
              <a:t>легоконструирования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робототехники</a:t>
            </a:r>
          </a:p>
          <a:p>
            <a:r>
              <a:rPr lang="ru-RU" dirty="0" smtClean="0"/>
              <a:t>цифровые лаборатории</a:t>
            </a:r>
          </a:p>
          <a:p>
            <a:r>
              <a:rPr lang="ru-RU" dirty="0" smtClean="0"/>
              <a:t>сенсорные комнаты и комнаты </a:t>
            </a:r>
            <a:r>
              <a:rPr lang="ru-RU" dirty="0"/>
              <a:t>развивающих игр </a:t>
            </a:r>
            <a:r>
              <a:rPr lang="ru-RU" dirty="0" err="1" smtClean="0"/>
              <a:t>Воскобовича</a:t>
            </a:r>
            <a:endParaRPr lang="ru-RU" dirty="0" smtClean="0"/>
          </a:p>
          <a:p>
            <a:r>
              <a:rPr lang="ru-RU" dirty="0" smtClean="0"/>
              <a:t>пространства </a:t>
            </a:r>
            <a:r>
              <a:rPr lang="ru-RU" dirty="0"/>
              <a:t>для прогулок, занятий и отдыха детей 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2" descr="https://pp.userapi.com/c841039/v841039254/29e17/VL44rSB0h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163" y="3733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https://mdoy15-olenegorsk.eduface.ru/uploads/57900/57869/section/2000554/sensornaia_komnata/.thumbs/0x0_400x300__size__XNsddhBr99E.jpg?164354819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767264"/>
            <a:ext cx="2581469" cy="193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r1.nubex.ru/s137900-c5c/f750_12/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4726" y="3695700"/>
            <a:ext cx="1770068" cy="236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ttps://sun9-77.userapi.com/impg/jctrefvWlD5SQwUv4KfjbcJ08cy3wN4nNOUwxA/UNfcVKBJqSU.jpg?size=1024x768&amp;quality=96&amp;sign=5dea2b5f2720be8c1f232fc23cefb1c3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679" y="449741"/>
            <a:ext cx="311682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4040" name="Picture 8" descr="https://r1.nubex.ru/s137900-c5c/f757_28/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492" y="2553252"/>
            <a:ext cx="3582974" cy="203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Содержимое 3" descr="IMG_20181108_151658.jpg"/>
          <p:cNvPicPr>
            <a:picLocks noChangeAspect="1"/>
          </p:cNvPicPr>
          <p:nvPr/>
        </p:nvPicPr>
        <p:blipFill>
          <a:blip r:embed="rId5" cstate="email">
            <a:lum contrast="40000"/>
          </a:blip>
          <a:stretch>
            <a:fillRect/>
          </a:stretch>
        </p:blipFill>
        <p:spPr>
          <a:xfrm>
            <a:off x="5891364" y="319946"/>
            <a:ext cx="2893962" cy="2187196"/>
          </a:xfrm>
          <a:prstGeom prst="rect">
            <a:avLst/>
          </a:prstGeom>
        </p:spPr>
      </p:pic>
      <p:pic>
        <p:nvPicPr>
          <p:cNvPr id="44042" name="Picture 10" descr="https://r1.nubex.ru/s137584-e78/ea685b3aba_fit-in~160x160__f3471_0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5651" y="4583352"/>
            <a:ext cx="2379675" cy="178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44" name="Picture 12" descr="https://r1.nubex.ru/s137584-e78/80af93ee83_fit-in~160x160__f515_d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180" y="4638683"/>
            <a:ext cx="2232126" cy="167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46" name="Picture 14" descr="https://r1.nubex.ru/s137417-4b9/fc30e26de2_fit-in~160x160__f2974_2a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6802" y="406313"/>
            <a:ext cx="1913737" cy="201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71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482" y="395401"/>
            <a:ext cx="2183426" cy="2911235"/>
          </a:xfrm>
          <a:prstGeom prst="rect">
            <a:avLst/>
          </a:prstGeom>
        </p:spPr>
      </p:pic>
      <p:pic>
        <p:nvPicPr>
          <p:cNvPr id="4" name="Picture 2" descr="C:\Users\Администратор\Downloads\IMG_20190819_1043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1905000"/>
            <a:ext cx="3190873" cy="23931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2278" y="395401"/>
            <a:ext cx="2249072" cy="29987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335" y="3552311"/>
            <a:ext cx="2228741" cy="2971654"/>
          </a:xfrm>
          <a:prstGeom prst="rect">
            <a:avLst/>
          </a:prstGeom>
        </p:spPr>
      </p:pic>
      <p:pic>
        <p:nvPicPr>
          <p:cNvPr id="7" name="Picture 16" descr="http://www.mdou14-olen.edusite.ru/images/p15_11082020-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2897" y="3633589"/>
            <a:ext cx="2158452" cy="287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15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457200"/>
            <a:ext cx="7010400" cy="31546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44560" y="3956449"/>
            <a:ext cx="5059952" cy="25521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1279" y="3956448"/>
            <a:ext cx="1938639" cy="258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8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762000"/>
          </a:xfrm>
        </p:spPr>
        <p:txBody>
          <a:bodyPr>
            <a:normAutofit/>
          </a:bodyPr>
          <a:lstStyle/>
          <a:p>
            <a:r>
              <a:rPr lang="ru-RU" b="1" dirty="0"/>
              <a:t>Реализация ФГОС ДО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Приказом </a:t>
            </a:r>
            <a:r>
              <a:rPr lang="ru-RU" dirty="0"/>
              <a:t>комитета по образованию от 31.03.2021 </a:t>
            </a:r>
            <a:r>
              <a:rPr lang="ru-RU" dirty="0" smtClean="0"/>
              <a:t>    № </a:t>
            </a:r>
            <a:r>
              <a:rPr lang="ru-RU" dirty="0"/>
              <a:t>125 утвержден </a:t>
            </a:r>
            <a:r>
              <a:rPr lang="ru-RU" b="1" dirty="0" smtClean="0"/>
              <a:t>План </a:t>
            </a:r>
            <a:r>
              <a:rPr lang="ru-RU" b="1" dirty="0"/>
              <a:t>мероприятий по развитию системы дошкольного образования на период 2021 – 2022 </a:t>
            </a:r>
            <a:r>
              <a:rPr lang="ru-RU" b="1" dirty="0" smtClean="0"/>
              <a:t>годы.</a:t>
            </a:r>
          </a:p>
          <a:p>
            <a:r>
              <a:rPr lang="ru-RU" dirty="0"/>
              <a:t>развитие инновационного движения в </a:t>
            </a:r>
            <a:r>
              <a:rPr lang="ru-RU" dirty="0" smtClean="0"/>
              <a:t>МДОО:</a:t>
            </a:r>
          </a:p>
          <a:p>
            <a:r>
              <a:rPr lang="ru-RU" dirty="0"/>
              <a:t>федеральные инновационные </a:t>
            </a:r>
            <a:r>
              <a:rPr lang="ru-RU" dirty="0" smtClean="0"/>
              <a:t>и экспериментальные площадки </a:t>
            </a:r>
          </a:p>
          <a:p>
            <a:r>
              <a:rPr lang="ru-RU" dirty="0" smtClean="0"/>
              <a:t>региональные </a:t>
            </a:r>
            <a:r>
              <a:rPr lang="ru-RU" dirty="0"/>
              <a:t>стажировочные </a:t>
            </a:r>
            <a:r>
              <a:rPr lang="ru-RU" dirty="0" smtClean="0"/>
              <a:t>площадки </a:t>
            </a:r>
          </a:p>
          <a:p>
            <a:r>
              <a:rPr lang="ru-RU" dirty="0" smtClean="0"/>
              <a:t>муниципальные проблемно-методические площадки, муниципальный </a:t>
            </a:r>
            <a:r>
              <a:rPr lang="ru-RU" dirty="0"/>
              <a:t>координационный центр по конструированию и </a:t>
            </a:r>
            <a:r>
              <a:rPr lang="ru-RU" dirty="0" smtClean="0"/>
              <a:t>робототехнике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57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Инновационная деятельность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227156"/>
            <a:ext cx="8610600" cy="6280009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МБДОУ № 2</a:t>
            </a:r>
            <a:r>
              <a:rPr lang="ru-RU" dirty="0"/>
              <a:t> – федеральная сетевая инновационная площадка «Вариативные модели социокультурной образовательной среды для детей младенческого и раннего возраста»</a:t>
            </a:r>
          </a:p>
          <a:p>
            <a:r>
              <a:rPr lang="ru-RU" dirty="0"/>
              <a:t>- региональная стажировочная площадка по направлению «Развитие образовательной деятельности в дошкольной образовательной организации в условиях реализации ФГОС ДО. Познавательное развитие воспитанников ДОО»</a:t>
            </a:r>
          </a:p>
          <a:p>
            <a:r>
              <a:rPr lang="ru-RU" dirty="0"/>
              <a:t>- муниципальная проблемно-методическая площадка «Познавательное направление воспитания старших дошкольников в образовательном пространстве ДОО»</a:t>
            </a:r>
          </a:p>
          <a:p>
            <a:r>
              <a:rPr lang="ru-RU" b="1" dirty="0"/>
              <a:t>МБДОУ № 6</a:t>
            </a:r>
            <a:r>
              <a:rPr lang="ru-RU" dirty="0"/>
              <a:t> - муниципальная проблемно-методическая площадка «Формирование духовно-нравственных качеств личности ребенка на основе реализации программы Р.Ю. Белоусовой, А.Н. Егоровой, Ю.С. Калинкиной «С чистым сердцем»</a:t>
            </a:r>
          </a:p>
          <a:p>
            <a:r>
              <a:rPr lang="ru-RU" b="1" dirty="0"/>
              <a:t>МАДОУ № 9</a:t>
            </a:r>
            <a:r>
              <a:rPr lang="ru-RU" dirty="0"/>
              <a:t> - региональная пилотная площадка «Апробации моделей служб ранней помощи детям с ограниченными возможностями здоровья»</a:t>
            </a:r>
          </a:p>
          <a:p>
            <a:r>
              <a:rPr lang="ru-RU" dirty="0"/>
              <a:t>- Региональная инновационная площадка «Развитие инновационных подходов в организации комплексной индивидуально-ориентированной помощи семьям и детям дошкольного возраста с особыми образовательными потребностями»;                                </a:t>
            </a:r>
          </a:p>
          <a:p>
            <a:r>
              <a:rPr lang="ru-RU" dirty="0"/>
              <a:t>- Региональная стажировочная площадка «Развитие образовательной деятельности в дошкольной образовательной организации в условиях реализации ФГОС ДО»</a:t>
            </a:r>
          </a:p>
          <a:p>
            <a:r>
              <a:rPr lang="ru-RU" dirty="0"/>
              <a:t>- муниципальная проблемно-методическая площадка «Организация волонтерского движения в детском саду как условие поддержки детской инициативы и эффективной социализации»</a:t>
            </a:r>
          </a:p>
          <a:p>
            <a:r>
              <a:rPr lang="ru-RU" b="1" dirty="0"/>
              <a:t>МБДОУ № 12</a:t>
            </a:r>
            <a:r>
              <a:rPr lang="ru-RU" dirty="0"/>
              <a:t> - федеральная инновационная сетевая площадка «Вариативные модели интеграции естественно-научного и художественно-эстетического содержания образования»</a:t>
            </a:r>
          </a:p>
          <a:p>
            <a:r>
              <a:rPr lang="ru-RU" dirty="0"/>
              <a:t>- муниципальная проблемно-методическая площадка «Актуальные аспекты развития математических способностей современного дошкольника»</a:t>
            </a:r>
          </a:p>
          <a:p>
            <a:r>
              <a:rPr lang="ru-RU" b="1" dirty="0"/>
              <a:t>МАДОУ № 13</a:t>
            </a:r>
            <a:r>
              <a:rPr lang="ru-RU" dirty="0"/>
              <a:t> -  федеральная сетевая инновационная площадка «Вариативные модели социокультурной образовательной среды для детей младенческого и раннего возраста» на базе ФГБНУ «Институт художественного образования и культурологии Российской академии образования»</a:t>
            </a:r>
          </a:p>
          <a:p>
            <a:r>
              <a:rPr lang="ru-RU" dirty="0"/>
              <a:t>- Региональная стажировочная площадка по направлению «Внедрение Целевой модели наставничества» ГАУДПО МО «ИРО»</a:t>
            </a:r>
          </a:p>
          <a:p>
            <a:r>
              <a:rPr lang="ru-RU" dirty="0"/>
              <a:t>- муниципальная проблемно-методическая площадка «Воспитание самостоятельности и инициативы у детей дошкольного возраста»</a:t>
            </a:r>
          </a:p>
          <a:p>
            <a:r>
              <a:rPr lang="ru-RU" dirty="0"/>
              <a:t>- муниципальный координационный центр конструирования и робототехники</a:t>
            </a:r>
          </a:p>
          <a:p>
            <a:r>
              <a:rPr lang="ru-RU" b="1" dirty="0"/>
              <a:t>МБДОУ № 14</a:t>
            </a:r>
            <a:r>
              <a:rPr lang="ru-RU" dirty="0"/>
              <a:t> - Региональная стажировочная площадка по направлению «Развитие образовательной деятельности в дошкольной образовательной организации в условиях реализации ФГОС ДО»</a:t>
            </a:r>
          </a:p>
          <a:p>
            <a:r>
              <a:rPr lang="ru-RU" dirty="0"/>
              <a:t>- муниципальная проблемно-методическая площадка «Формирование основ финансовой грамотности и начальных экономических знаний дошкольников в процессе интеграции образовательных областей»</a:t>
            </a:r>
          </a:p>
          <a:p>
            <a:r>
              <a:rPr lang="ru-RU" b="1" dirty="0"/>
              <a:t>МБДОУ № 15</a:t>
            </a:r>
            <a:r>
              <a:rPr lang="ru-RU" dirty="0"/>
              <a:t> – федеральная инновационная площадка «Развитие математических представлений на основе программы </a:t>
            </a:r>
            <a:r>
              <a:rPr lang="ru-RU" dirty="0" err="1"/>
              <a:t>Петерсон</a:t>
            </a:r>
            <a:r>
              <a:rPr lang="ru-RU" dirty="0"/>
              <a:t> Л.Г. и </a:t>
            </a:r>
            <a:r>
              <a:rPr lang="ru-RU" dirty="0" err="1"/>
              <a:t>Кочемасовой</a:t>
            </a:r>
            <a:r>
              <a:rPr lang="ru-RU" dirty="0"/>
              <a:t> Е.Е. «</a:t>
            </a:r>
            <a:r>
              <a:rPr lang="ru-RU" dirty="0" err="1"/>
              <a:t>Игралочка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Об итогах работы </a:t>
            </a:r>
            <a:r>
              <a:rPr lang="ru-RU" dirty="0" smtClean="0"/>
              <a:t>за </a:t>
            </a:r>
            <a:r>
              <a:rPr lang="en-US" dirty="0"/>
              <a:t>2021-2022</a:t>
            </a:r>
            <a:r>
              <a:rPr lang="ru-RU" dirty="0"/>
              <a:t> учебный год и перспективах развития муниципальной системы дошкольного образования </a:t>
            </a:r>
            <a:r>
              <a:rPr lang="ru-RU" dirty="0" smtClean="0"/>
              <a:t>в </a:t>
            </a:r>
            <a:r>
              <a:rPr lang="en-US" dirty="0"/>
              <a:t>2022</a:t>
            </a:r>
            <a:r>
              <a:rPr lang="ru-RU" dirty="0"/>
              <a:t>-</a:t>
            </a:r>
            <a:r>
              <a:rPr lang="en-US" dirty="0"/>
              <a:t>2023</a:t>
            </a:r>
            <a:r>
              <a:rPr lang="ru-RU" dirty="0"/>
              <a:t> учебном </a:t>
            </a:r>
            <a:r>
              <a:rPr lang="ru-RU" dirty="0" smtClean="0"/>
              <a:t>году</a:t>
            </a:r>
          </a:p>
          <a:p>
            <a:r>
              <a:rPr lang="ru-RU" dirty="0" smtClean="0"/>
              <a:t>Разное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0698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206" y="-106344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637309" y="4448623"/>
            <a:ext cx="8186248" cy="192958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Всего в системе дошкольного образования на  работает 223 педагога    (2020 год – 231 чел.)</a:t>
            </a:r>
          </a:p>
          <a:p>
            <a:r>
              <a:rPr lang="ru-RU" dirty="0" smtClean="0"/>
              <a:t>47% педагогов  с высшим педагогическим образованием                      (47% в 2020 г.); </a:t>
            </a:r>
          </a:p>
          <a:p>
            <a:r>
              <a:rPr lang="ru-RU" dirty="0" smtClean="0"/>
              <a:t>31 %  имеют высшую квалификационную категорию (2020 год – 30%); </a:t>
            </a:r>
          </a:p>
          <a:p>
            <a:r>
              <a:rPr lang="ru-RU" dirty="0" smtClean="0"/>
              <a:t>26%  первую квалификационную категорию (2020 год – 23%) 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352" y="-245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352" y="23376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1061" y="-1063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4032719"/>
              </p:ext>
            </p:extLst>
          </p:nvPr>
        </p:nvGraphicFramePr>
        <p:xfrm>
          <a:off x="1113034" y="1080569"/>
          <a:ext cx="6809466" cy="336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31061" y="2255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687" y="-297426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1881313" y="4411644"/>
            <a:ext cx="53340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Распределение по возрасту: </a:t>
            </a:r>
          </a:p>
          <a:p>
            <a:r>
              <a:rPr lang="ru-RU" dirty="0"/>
              <a:t>до 25 лет – 4% (2020 год – 4%);</a:t>
            </a:r>
          </a:p>
          <a:p>
            <a:r>
              <a:rPr lang="ru-RU" dirty="0"/>
              <a:t>от 25 до 29 лет – 7 % (2020 год –10%);</a:t>
            </a:r>
          </a:p>
          <a:p>
            <a:r>
              <a:rPr lang="ru-RU" dirty="0"/>
              <a:t>от 30 до 49 лет –  61% (2020 год – 59%);</a:t>
            </a:r>
          </a:p>
          <a:p>
            <a:r>
              <a:rPr lang="ru-RU" dirty="0"/>
              <a:t>от 50 до 54 лет – 10% (2020 год – 12%);</a:t>
            </a:r>
          </a:p>
          <a:p>
            <a:r>
              <a:rPr lang="ru-RU" dirty="0"/>
              <a:t>от 55 до 59 лет – 9% (2020год –6%);</a:t>
            </a:r>
          </a:p>
          <a:p>
            <a:r>
              <a:rPr lang="ru-RU" dirty="0"/>
              <a:t>более 60 лет – 9% (2020 год – 9%).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709" y="-227257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3687" y="-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687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0377054"/>
              </p:ext>
            </p:extLst>
          </p:nvPr>
        </p:nvGraphicFramePr>
        <p:xfrm>
          <a:off x="-2157287" y="7374"/>
          <a:ext cx="13411199" cy="6248400"/>
        </p:xfrm>
        <a:graphic>
          <a:graphicData uri="http://schemas.openxmlformats.org/presentationml/2006/ole">
            <p:oleObj spid="_x0000_s42021" name="Диаграмма" r:id="rId6" imgW="4714902" imgH="1609738" progId="Excel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389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 для получения доступного и качественного дошкольного образования детьми с ОВЗ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Количество детей, получающих коррекционную помощь в условиях </a:t>
            </a:r>
            <a:r>
              <a:rPr lang="ru-RU" dirty="0" err="1" smtClean="0"/>
              <a:t>логопункта</a:t>
            </a:r>
            <a:r>
              <a:rPr lang="ru-RU" dirty="0" smtClean="0"/>
              <a:t> – 175 чел.</a:t>
            </a:r>
            <a:r>
              <a:rPr lang="ru-RU" dirty="0"/>
              <a:t> (в 2019 году 150 чел., в 2020 году 127 чел.)</a:t>
            </a:r>
            <a:endParaRPr lang="ru-RU" dirty="0" smtClean="0"/>
          </a:p>
          <a:p>
            <a:r>
              <a:rPr lang="ru-RU" dirty="0" smtClean="0"/>
              <a:t>Получателями </a:t>
            </a:r>
            <a:r>
              <a:rPr lang="ru-RU" dirty="0"/>
              <a:t>услуг службы ранней помощи </a:t>
            </a:r>
            <a:r>
              <a:rPr lang="ru-RU" dirty="0" smtClean="0"/>
              <a:t>на </a:t>
            </a:r>
            <a:r>
              <a:rPr lang="ru-RU" dirty="0"/>
              <a:t>базе МАДОУ № 9 стали </a:t>
            </a:r>
            <a:r>
              <a:rPr lang="ru-RU" dirty="0" smtClean="0"/>
              <a:t>13 </a:t>
            </a:r>
            <a:r>
              <a:rPr lang="ru-RU" dirty="0"/>
              <a:t>детей дошкольного </a:t>
            </a:r>
            <a:r>
              <a:rPr lang="ru-RU" dirty="0" smtClean="0"/>
              <a:t>возраста.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6146303"/>
              </p:ext>
            </p:extLst>
          </p:nvPr>
        </p:nvGraphicFramePr>
        <p:xfrm>
          <a:off x="381000" y="3085944"/>
          <a:ext cx="83820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775">
                  <a:extLst>
                    <a:ext uri="{9D8B030D-6E8A-4147-A177-3AD203B41FA5}">
                      <a16:colId xmlns:a16="http://schemas.microsoft.com/office/drawing/2014/main" xmlns="" val="3209118767"/>
                    </a:ext>
                  </a:extLst>
                </a:gridCol>
                <a:gridCol w="1591050">
                  <a:extLst>
                    <a:ext uri="{9D8B030D-6E8A-4147-A177-3AD203B41FA5}">
                      <a16:colId xmlns:a16="http://schemas.microsoft.com/office/drawing/2014/main" xmlns="" val="3177000540"/>
                    </a:ext>
                  </a:extLst>
                </a:gridCol>
                <a:gridCol w="1979955">
                  <a:extLst>
                    <a:ext uri="{9D8B030D-6E8A-4147-A177-3AD203B41FA5}">
                      <a16:colId xmlns:a16="http://schemas.microsoft.com/office/drawing/2014/main" xmlns="" val="1666824075"/>
                    </a:ext>
                  </a:extLst>
                </a:gridCol>
                <a:gridCol w="1889775">
                  <a:extLst>
                    <a:ext uri="{9D8B030D-6E8A-4147-A177-3AD203B41FA5}">
                      <a16:colId xmlns:a16="http://schemas.microsoft.com/office/drawing/2014/main" xmlns="" val="335653015"/>
                    </a:ext>
                  </a:extLst>
                </a:gridCol>
                <a:gridCol w="1031445">
                  <a:extLst>
                    <a:ext uri="{9D8B030D-6E8A-4147-A177-3AD203B41FA5}">
                      <a16:colId xmlns:a16="http://schemas.microsoft.com/office/drawing/2014/main" xmlns="" val="308019688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детей-инвалидов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детей с ОВЗ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групп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2144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компенсирующей направленности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(ТНР)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комбинированной направленности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(ТНР, нарушения зрения, ТМНР)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7909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0768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664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243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84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 для получения доступного и качественного дошкольного образования детьми с ОВЗ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Дети с ОВЗ - 178 человек</a:t>
            </a:r>
          </a:p>
          <a:p>
            <a:r>
              <a:rPr lang="ru-RU" dirty="0" smtClean="0"/>
              <a:t> тяжелые нарушения речи </a:t>
            </a:r>
            <a:r>
              <a:rPr lang="ru-RU" dirty="0"/>
              <a:t>- 84%, </a:t>
            </a:r>
            <a:endParaRPr lang="ru-RU" dirty="0" smtClean="0"/>
          </a:p>
          <a:p>
            <a:r>
              <a:rPr lang="ru-RU" dirty="0" smtClean="0"/>
              <a:t> нарушения </a:t>
            </a:r>
            <a:r>
              <a:rPr lang="ru-RU" dirty="0"/>
              <a:t>зрения – 8</a:t>
            </a:r>
            <a:r>
              <a:rPr lang="ru-RU" dirty="0" smtClean="0"/>
              <a:t>%,</a:t>
            </a:r>
          </a:p>
          <a:p>
            <a:r>
              <a:rPr lang="ru-RU" dirty="0" smtClean="0"/>
              <a:t>тяжелые </a:t>
            </a:r>
            <a:r>
              <a:rPr lang="ru-RU" dirty="0"/>
              <a:t>и </a:t>
            </a:r>
            <a:r>
              <a:rPr lang="ru-RU" dirty="0" smtClean="0"/>
              <a:t>множественные нарушения </a:t>
            </a:r>
            <a:r>
              <a:rPr lang="ru-RU" dirty="0"/>
              <a:t>– 5%, </a:t>
            </a:r>
            <a:endParaRPr lang="ru-RU" dirty="0" smtClean="0"/>
          </a:p>
          <a:p>
            <a:r>
              <a:rPr lang="ru-RU" dirty="0" smtClean="0"/>
              <a:t>задержка </a:t>
            </a:r>
            <a:r>
              <a:rPr lang="ru-RU" dirty="0"/>
              <a:t>психического развития и </a:t>
            </a:r>
            <a:r>
              <a:rPr lang="ru-RU" dirty="0" smtClean="0"/>
              <a:t>нарушения  </a:t>
            </a:r>
            <a:r>
              <a:rPr lang="ru-RU" dirty="0"/>
              <a:t>интеллектуального развития – 3%. </a:t>
            </a:r>
            <a:endParaRPr lang="ru-RU" dirty="0" smtClean="0"/>
          </a:p>
          <a:p>
            <a:r>
              <a:rPr lang="ru-RU" dirty="0" smtClean="0"/>
              <a:t>Деятельность Координационного совета по </a:t>
            </a:r>
            <a:r>
              <a:rPr lang="ru-RU" dirty="0"/>
              <a:t>вопросам организации инклюзивного образования детей с особыми образовательными </a:t>
            </a:r>
            <a:r>
              <a:rPr lang="ru-RU" dirty="0" smtClean="0"/>
              <a:t>потребностями</a:t>
            </a:r>
          </a:p>
          <a:p>
            <a:r>
              <a:rPr lang="ru-RU" dirty="0" smtClean="0"/>
              <a:t>Деятельность ТПМПК- обследован </a:t>
            </a:r>
            <a:r>
              <a:rPr lang="ru-RU" dirty="0"/>
              <a:t>141 человек</a:t>
            </a:r>
            <a:endParaRPr lang="ru-RU" dirty="0" smtClean="0"/>
          </a:p>
          <a:p>
            <a:r>
              <a:rPr lang="ru-RU" dirty="0" smtClean="0"/>
              <a:t>Реализация </a:t>
            </a:r>
            <a:r>
              <a:rPr lang="ru-RU" dirty="0"/>
              <a:t>регионального проекта «Поддержка семей, имеющих детей» </a:t>
            </a:r>
            <a:r>
              <a:rPr lang="ru-RU" dirty="0" smtClean="0"/>
              <a:t>- проведено 1567 </a:t>
            </a:r>
            <a:r>
              <a:rPr lang="ru-RU" dirty="0"/>
              <a:t>консультаций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112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223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достижения муниципальной системы дошкольного образования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074756"/>
            <a:ext cx="8382000" cy="616424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Международный конкурс педагогического мастерства «Познавательное и речевое развитие детей дошкольного возраста в условиях реализации ФГОС ДО» (МБДОУ № 2 - 1 место); </a:t>
            </a:r>
          </a:p>
          <a:p>
            <a:r>
              <a:rPr lang="ru-RU" dirty="0"/>
              <a:t>Международный конкурс педагогического мастерства «Применение электронных образовательных ресурсов в образовательном процессе»  (МБДОУ № 15 - дипломант);</a:t>
            </a:r>
          </a:p>
          <a:p>
            <a:r>
              <a:rPr lang="en-US" dirty="0"/>
              <a:t>V</a:t>
            </a:r>
            <a:r>
              <a:rPr lang="ru-RU" dirty="0"/>
              <a:t> Всероссийский конкурс «100 лучших ДОУ России - 2021» в номинации «Лучший муниципальный детский сад России - 2021» (МБДОУ № 14 - Лауреат);</a:t>
            </a:r>
          </a:p>
          <a:p>
            <a:r>
              <a:rPr lang="ru-RU" dirty="0"/>
              <a:t>Всероссийский смотр-конкурс образовательных организаций «Достижения образования» (МБДОУ № 14 - победитель);</a:t>
            </a:r>
          </a:p>
          <a:p>
            <a:r>
              <a:rPr lang="ru-RU" dirty="0"/>
              <a:t>Всероссийский педагогический конкурс «Педагогика 21 века: опыт, достижения, методика» (МАДОУ № 9 – 1 место,); </a:t>
            </a:r>
          </a:p>
          <a:p>
            <a:r>
              <a:rPr lang="ru-RU" dirty="0"/>
              <a:t>Всероссийский педагогический конкурс «Новаторство и традиции» (МАДОУ № 9 – 1 место,);</a:t>
            </a:r>
          </a:p>
          <a:p>
            <a:r>
              <a:rPr lang="ru-RU" dirty="0"/>
              <a:t>Всероссийский педагогический конкурс «Современные аспекты педагогики» (МАДОУ № 9 –3 место);</a:t>
            </a:r>
          </a:p>
          <a:p>
            <a:r>
              <a:rPr lang="ru-RU" dirty="0"/>
              <a:t>Всероссийский педагогический конкурс «Образовательный ресурс» (МАДОУ № 9 – 2 место);</a:t>
            </a:r>
          </a:p>
          <a:p>
            <a:r>
              <a:rPr lang="ru-RU" dirty="0"/>
              <a:t>Всероссийский педагогический конкурс «Мой педагогический секрет» (МБДОУ № 6);</a:t>
            </a:r>
          </a:p>
          <a:p>
            <a:r>
              <a:rPr lang="ru-RU" dirty="0"/>
              <a:t>Всероссийский педагогический конкурс профессионального мастерства «Реализация инклюзивного   образования детей с ОВЗ по ФГОС: технология и методы работы», номинация «Педагогический проект» (МБДОУ № 6);</a:t>
            </a:r>
          </a:p>
          <a:p>
            <a:r>
              <a:rPr lang="ru-RU" dirty="0"/>
              <a:t>Всероссийский педагогический конкурс «Фонд  – 21 века» (МБДОУ № 12 – 1 место</a:t>
            </a:r>
            <a:r>
              <a:rPr lang="ru-RU" dirty="0" smtClean="0"/>
              <a:t>);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44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223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достижения муниципальной системы дошкольного образования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074756"/>
            <a:ext cx="8382000" cy="61642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Отборочный </a:t>
            </a:r>
            <a:r>
              <a:rPr lang="ru-RU" dirty="0"/>
              <a:t>этап открытого межрегионального конкурса</a:t>
            </a:r>
            <a:r>
              <a:rPr lang="ru-RU" b="1" i="1" dirty="0"/>
              <a:t> </a:t>
            </a:r>
            <a:r>
              <a:rPr lang="ru-RU" dirty="0"/>
              <a:t>«100 Престижных детских садов России» (МБДОУ № 2)</a:t>
            </a:r>
          </a:p>
          <a:p>
            <a:r>
              <a:rPr lang="ru-RU" dirty="0"/>
              <a:t>Региональный этап IX Всероссийского конкурса «Воспитатели России» в номинации «Детскому саду – здоровый коллектив» (МБДОУ № 15 - победитель)</a:t>
            </a:r>
          </a:p>
          <a:p>
            <a:r>
              <a:rPr lang="ru-RU" dirty="0"/>
              <a:t>Региональный этап Всероссийской Акции «Спорт – альтернатива пагубным привычкам» (- МБДОУ № 15 - 2 место);</a:t>
            </a:r>
          </a:p>
          <a:p>
            <a:r>
              <a:rPr lang="ru-RU" dirty="0"/>
              <a:t>Региональный этап конкурса «Воспитатели России» (МБДОУ № 2 - 2 место);</a:t>
            </a:r>
          </a:p>
          <a:p>
            <a:r>
              <a:rPr lang="ru-RU" dirty="0"/>
              <a:t>Региональный этап Всероссийского профессионального конкурса «Воспитатель года России» - «Воспитатель года Мурманской области-2021» (МБДОУ № 12 - финалист);</a:t>
            </a:r>
          </a:p>
          <a:p>
            <a:r>
              <a:rPr lang="ru-RU" dirty="0"/>
              <a:t>Региональный этап Всероссийского профессионального конкурса «Воспитатель года России» «Воспитатель года Мурманской области -2021» в номинации «Педагогический дебют» (МДОУ № 14 – победитель);</a:t>
            </a:r>
          </a:p>
          <a:p>
            <a:r>
              <a:rPr lang="ru-RU" dirty="0"/>
              <a:t>Региональный этап Всероссийского конкурса дополнительных образовательных программ «Образовательный Олимп- 2021» (МАДОУ № 13- 3 место в номинации «Социально-гуманитарная направленность»);</a:t>
            </a:r>
          </a:p>
          <a:p>
            <a:r>
              <a:rPr lang="ru-RU" dirty="0"/>
              <a:t>Конкурсный отбор на получение грантов на реализацию инновационных проектов в системе общего и дополнительного образования детей Мурманской области «Маленький гений», </a:t>
            </a:r>
            <a:r>
              <a:rPr lang="ru-RU" b="1" dirty="0"/>
              <a:t>получен грант</a:t>
            </a:r>
            <a:r>
              <a:rPr lang="ru-RU" dirty="0"/>
              <a:t> «Развитие интеллектуальных способностей дошкольников на основе интеграции содержания программы «Детский сад по системе Монтессори» и подходов STEM-образования как инновационного ресурса организации детской деятельности» (МАДОУ № 13);</a:t>
            </a:r>
          </a:p>
          <a:p>
            <a:r>
              <a:rPr lang="ru-RU" dirty="0"/>
              <a:t>Конкурсный отбор на предоставление грантов в форме субсидии из областного бюджета государственным областным и муниципальным образовательным организациям, не являющимся казенными учреждениями, на реализацию мероприятий по преобразованию пространств образовательных организаций в рамках проекта «</a:t>
            </a:r>
            <a:r>
              <a:rPr lang="en-US" dirty="0"/>
              <a:t>Arctic schools</a:t>
            </a:r>
            <a:r>
              <a:rPr lang="ru-RU" dirty="0"/>
              <a:t>» (МБДОУ № 2,14);</a:t>
            </a:r>
          </a:p>
          <a:p>
            <a:r>
              <a:rPr lang="ru-RU" dirty="0"/>
              <a:t>Конкурсный отбор на предоставление субсидий из областного бюджета по инициативному бюджетированию (МБДОУ № </a:t>
            </a:r>
            <a:r>
              <a:rPr lang="ru-RU" dirty="0" smtClean="0"/>
              <a:t>2)</a:t>
            </a:r>
            <a:endParaRPr lang="ru-RU" dirty="0"/>
          </a:p>
          <a:p>
            <a:r>
              <a:rPr lang="ru-RU" dirty="0"/>
              <a:t>Воспитанники детских садов города стали победителями и лауреатами различных международный, Всероссийских, региональных и муниципальных конкурсов и фестивалей.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1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3" y="304800"/>
            <a:ext cx="7620000" cy="11811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направления развития дошкольного образования в 2022-2023 учебном году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485900"/>
            <a:ext cx="8229600" cy="53721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Повышение качества дошкольного образования и уровня удовлетворенности услугами, предоставляемыми МДОО через: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доступности услуг дошкольного образования всем категориям </a:t>
            </a:r>
            <a:r>
              <a:rPr lang="ru-RU" dirty="0" smtClean="0"/>
              <a:t>детей, в том числе детям с особыми образовательными потребностями;</a:t>
            </a:r>
            <a:endParaRPr lang="ru-RU" dirty="0"/>
          </a:p>
          <a:p>
            <a:r>
              <a:rPr lang="ru-RU" dirty="0"/>
              <a:t>Обеспечение безопасности пребывания детей в МДОО;</a:t>
            </a:r>
          </a:p>
          <a:p>
            <a:r>
              <a:rPr lang="ru-RU" dirty="0" smtClean="0"/>
              <a:t>Совершенствование материально – технического оснащения образовательной деятельности;</a:t>
            </a:r>
          </a:p>
          <a:p>
            <a:r>
              <a:rPr lang="ru-RU" dirty="0" smtClean="0"/>
              <a:t>Расширение спектра и повышение качества оказываемых в МДОО  дополнительных услуг;</a:t>
            </a:r>
            <a:endParaRPr lang="ru-RU" dirty="0"/>
          </a:p>
          <a:p>
            <a:r>
              <a:rPr lang="ru-RU" dirty="0" smtClean="0"/>
              <a:t>Организацию рационального и качественного питания детей;</a:t>
            </a:r>
          </a:p>
          <a:p>
            <a:r>
              <a:rPr lang="ru-RU" dirty="0" smtClean="0"/>
              <a:t>Совершенствование физкультурно-оздоровительной работы в МДОО;</a:t>
            </a:r>
          </a:p>
          <a:p>
            <a:r>
              <a:rPr lang="ru-RU" dirty="0" smtClean="0"/>
              <a:t>Повышение профессиональной компетентности педагогов МДОО;</a:t>
            </a:r>
          </a:p>
          <a:p>
            <a:r>
              <a:rPr lang="ru-RU" dirty="0" smtClean="0"/>
              <a:t>Оказание консультационной помощи родителям по вопросам развития и образования детей.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3459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457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решения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671946" y="377022"/>
            <a:ext cx="8382000" cy="624840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1. </a:t>
            </a:r>
            <a:r>
              <a:rPr lang="ru-RU" dirty="0" smtClean="0"/>
              <a:t>Признать </a:t>
            </a:r>
            <a:r>
              <a:rPr lang="ru-RU" dirty="0"/>
              <a:t>работу в сфере дошкольного образования в 2021-2022 учебном году удовлетворительной.</a:t>
            </a:r>
          </a:p>
          <a:p>
            <a:r>
              <a:rPr lang="ru-RU" dirty="0"/>
              <a:t>2. Материалы об итогах работы за учебный год разместить на сайте комитета по образованию (срок до 01.07.2022, отв. Руцкая И.В.)</a:t>
            </a:r>
          </a:p>
          <a:p>
            <a:r>
              <a:rPr lang="ru-RU" dirty="0"/>
              <a:t>3. В качестве основных направлений в работе МДОО в 2022-2023 учебном году определить дальнейшее повышение качества услуг и удовлетворения потребности граждан в сфере дошкольного образования, в том числе детям с ОВЗ и детям-инвалидам.</a:t>
            </a:r>
          </a:p>
          <a:p>
            <a:pPr lvl="0"/>
            <a:r>
              <a:rPr lang="ru-RU" dirty="0" smtClean="0"/>
              <a:t>4. </a:t>
            </a:r>
            <a:r>
              <a:rPr lang="ru-RU" dirty="0"/>
              <a:t> Комитету по образованию совместно с ЦБ подготовить письмо в УЭФ Администрации города для решения вопроса об увеличении финансирования из средств местного бюджета на приобретение продуктов питания детей в МДОО (срок до 01.07.2022, отв. Руцкая И.В.)</a:t>
            </a:r>
          </a:p>
          <a:p>
            <a:r>
              <a:rPr lang="ru-RU" dirty="0" smtClean="0"/>
              <a:t>5. </a:t>
            </a:r>
            <a:r>
              <a:rPr lang="ru-RU" dirty="0"/>
              <a:t>Рекомендовать руководителям МДОО:</a:t>
            </a:r>
          </a:p>
          <a:p>
            <a:pPr lvl="0"/>
            <a:r>
              <a:rPr lang="ru-RU" dirty="0" smtClean="0"/>
              <a:t>5.1</a:t>
            </a:r>
            <a:r>
              <a:rPr lang="ru-RU" dirty="0"/>
              <a:t>. Продолжить целенаправленную работу по реализации Плана мероприятий по развитию системы дошкольного образования города Оленегорска с подведомственной территорией в условиях ФГОСС ДО на 2021-2022 годы (срок – постоянно</a:t>
            </a:r>
            <a:r>
              <a:rPr lang="ru-RU" dirty="0" smtClean="0"/>
              <a:t>).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dirty="0" smtClean="0"/>
              <a:t>5.2. </a:t>
            </a:r>
            <a:r>
              <a:rPr lang="ru-RU" dirty="0"/>
              <a:t>Довести до родителей/законных представителей информацию о предупреждении распространения туберкулезной </a:t>
            </a:r>
            <a:r>
              <a:rPr lang="ru-RU" dirty="0" smtClean="0"/>
              <a:t>инфекции. Обеспечить </a:t>
            </a:r>
            <a:r>
              <a:rPr lang="ru-RU" dirty="0"/>
              <a:t>допуск обучающихся в МДОО, отказавшихся от проведения пробы Манту, только при наличии справки от фтизиатра. Предложить родителям/законным представителям, отказавшимся от проведения пробы Манту своему ребенку, другую форму получения образования.</a:t>
            </a:r>
          </a:p>
          <a:p>
            <a:pPr lvl="0"/>
            <a:r>
              <a:rPr lang="ru-RU" dirty="0" smtClean="0"/>
              <a:t>5.3. Обеспечить </a:t>
            </a:r>
            <a:r>
              <a:rPr lang="ru-RU" dirty="0"/>
              <a:t>соблюдение требований безопасности в летний период (отв. – руководители МДОО, срок – до 01.06.2022)</a:t>
            </a:r>
          </a:p>
          <a:p>
            <a:pPr lvl="0"/>
            <a:r>
              <a:rPr lang="ru-RU" dirty="0" smtClean="0"/>
              <a:t>5.4. Провести </a:t>
            </a:r>
            <a:r>
              <a:rPr lang="ru-RU" dirty="0"/>
              <a:t>разъяснительную работу с родителями /законными представителями выпускников о порядке приема в первый класс (срок до 30.06.2022).</a:t>
            </a:r>
          </a:p>
          <a:p>
            <a:pPr lvl="0"/>
            <a:r>
              <a:rPr lang="ru-RU" dirty="0" smtClean="0"/>
              <a:t>5.5. Завершить </a:t>
            </a:r>
            <a:r>
              <a:rPr lang="ru-RU" dirty="0"/>
              <a:t>работу по формированию планируемых групп в АИС «Электронный детский сад» на 2022-2023 учебный год (отв. – руководители МДОО, срок до 01.07.2022).</a:t>
            </a:r>
          </a:p>
          <a:p>
            <a:pPr lvl="0"/>
            <a:r>
              <a:rPr lang="ru-RU" dirty="0" smtClean="0"/>
              <a:t>5.6. Довести </a:t>
            </a:r>
            <a:r>
              <a:rPr lang="ru-RU" dirty="0"/>
              <a:t>до родителей/законных представителей детей-инвалидов информацию о работе городского общества инвалидов с целью привлечения их в это общество.</a:t>
            </a:r>
          </a:p>
          <a:p>
            <a:pPr lvl="0"/>
            <a:r>
              <a:rPr lang="ru-RU" smtClean="0"/>
              <a:t>5.7. </a:t>
            </a:r>
            <a:r>
              <a:rPr lang="ru-RU" dirty="0" smtClean="0"/>
              <a:t>Представить </a:t>
            </a:r>
            <a:r>
              <a:rPr lang="ru-RU" dirty="0"/>
              <a:t>в Комитет по образованию Администрации города Оленегорска информацию о кандидатах - участниках регионального этапа    Х Всероссийского конкурса «Воспитатели России» для оформления рекомендательных писем (отв. – руководители МДОО, срок до 01.09.2022).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4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637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муниципальной системы качества дошкольного образования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Показатели мониторинга:</a:t>
            </a:r>
          </a:p>
          <a:p>
            <a:r>
              <a:rPr lang="ru-RU" i="1" dirty="0" smtClean="0"/>
              <a:t>Реализация </a:t>
            </a:r>
            <a:r>
              <a:rPr lang="ru-RU" i="1" dirty="0"/>
              <a:t>образовательных программ дошкольного </a:t>
            </a:r>
            <a:r>
              <a:rPr lang="ru-RU" i="1" dirty="0" smtClean="0"/>
              <a:t>образования</a:t>
            </a:r>
          </a:p>
          <a:p>
            <a:r>
              <a:rPr lang="ru-RU" i="1" dirty="0"/>
              <a:t>Содержание образовательной деятельности в дошкольных образовательных </a:t>
            </a:r>
            <a:r>
              <a:rPr lang="ru-RU" i="1" dirty="0" smtClean="0"/>
              <a:t>организациях</a:t>
            </a:r>
          </a:p>
          <a:p>
            <a:r>
              <a:rPr lang="ru-RU" i="1" dirty="0"/>
              <a:t>Создание образовательных условий в дошкольных образовательных </a:t>
            </a:r>
            <a:r>
              <a:rPr lang="ru-RU" i="1" dirty="0" smtClean="0"/>
              <a:t>организациях:</a:t>
            </a:r>
          </a:p>
          <a:p>
            <a:pPr marL="0" indent="0">
              <a:buNone/>
            </a:pPr>
            <a:r>
              <a:rPr lang="ru-RU" i="1" dirty="0" smtClean="0"/>
              <a:t>-кадровые </a:t>
            </a:r>
            <a:r>
              <a:rPr lang="ru-RU" i="1" dirty="0"/>
              <a:t>условия,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-развивающая </a:t>
            </a:r>
            <a:r>
              <a:rPr lang="ru-RU" i="1" dirty="0"/>
              <a:t>предметно-пространственная среда,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-психолого-педагогические условия</a:t>
            </a:r>
          </a:p>
          <a:p>
            <a:r>
              <a:rPr lang="ru-RU" i="1" dirty="0"/>
              <a:t>Взаимодействие с </a:t>
            </a:r>
            <a:r>
              <a:rPr lang="ru-RU" i="1" dirty="0" smtClean="0"/>
              <a:t>семьей</a:t>
            </a:r>
          </a:p>
          <a:p>
            <a:r>
              <a:rPr lang="ru-RU" i="1" dirty="0"/>
              <a:t>Обеспечение здоровья, безопасности и качества услуг по присмотру и </a:t>
            </a:r>
            <a:r>
              <a:rPr lang="ru-RU" i="1" dirty="0" smtClean="0"/>
              <a:t>уходу</a:t>
            </a:r>
          </a:p>
          <a:p>
            <a:r>
              <a:rPr lang="ru-RU" i="1" dirty="0"/>
              <a:t>Повышение качества управления в дошкольных образовательных организациях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1925" y="1860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65" y="0"/>
            <a:ext cx="9157855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Сведения о развитии дошкольного образования</a:t>
            </a:r>
            <a:endParaRPr lang="ru-RU" b="1" i="1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1208139"/>
            <a:ext cx="64008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Общее количество детей, воспитывающихся в </a:t>
            </a:r>
            <a:r>
              <a:rPr lang="ru-RU" b="1" i="1" dirty="0" smtClean="0">
                <a:solidFill>
                  <a:schemeClr val="tx1"/>
                </a:solidFill>
              </a:rPr>
              <a:t>МДОО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1"/>
          <p:cNvGraphicFramePr/>
          <p:nvPr>
            <p:extLst>
              <p:ext uri="{D42A27DB-BD31-4B8C-83A1-F6EECF244321}">
                <p14:modId xmlns:p14="http://schemas.microsoft.com/office/powerpoint/2010/main" xmlns="" val="929008171"/>
              </p:ext>
            </p:extLst>
          </p:nvPr>
        </p:nvGraphicFramePr>
        <p:xfrm>
          <a:off x="2794819" y="1806678"/>
          <a:ext cx="6324600" cy="277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598592" y="4358009"/>
            <a:ext cx="4382506" cy="3747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Охват детей от 1 года до 7 лет – 94%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1364785"/>
              </p:ext>
            </p:extLst>
          </p:nvPr>
        </p:nvGraphicFramePr>
        <p:xfrm>
          <a:off x="31591" y="2962631"/>
          <a:ext cx="4376738" cy="2878138"/>
        </p:xfrm>
        <a:graphic>
          <a:graphicData uri="http://schemas.openxmlformats.org/presentationml/2006/ole">
            <p:oleObj spid="_x0000_s36909" name="Диаграмма" r:id="rId7" imgW="3724372" imgH="2447951" progId="MSGraph.Chart.8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991273"/>
              </p:ext>
            </p:extLst>
          </p:nvPr>
        </p:nvGraphicFramePr>
        <p:xfrm>
          <a:off x="2252529" y="5570589"/>
          <a:ext cx="593344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195">
                  <a:extLst>
                    <a:ext uri="{9D8B030D-6E8A-4147-A177-3AD203B41FA5}">
                      <a16:colId xmlns:a16="http://schemas.microsoft.com/office/drawing/2014/main" xmlns="" val="693031725"/>
                    </a:ext>
                  </a:extLst>
                </a:gridCol>
                <a:gridCol w="1170940">
                  <a:extLst>
                    <a:ext uri="{9D8B030D-6E8A-4147-A177-3AD203B41FA5}">
                      <a16:colId xmlns:a16="http://schemas.microsoft.com/office/drawing/2014/main" xmlns="" val="3614200564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3347447998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165738242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xmlns="" val="20362528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1 года до 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3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3 лет до 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07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86 %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0258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4203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462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60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6023" y="20515"/>
            <a:ext cx="92964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Вариативные формы  </a:t>
            </a:r>
            <a:r>
              <a:rPr lang="ru-RU" b="1" dirty="0"/>
              <a:t>дошкольного образования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5058681"/>
              </p:ext>
            </p:extLst>
          </p:nvPr>
        </p:nvGraphicFramePr>
        <p:xfrm>
          <a:off x="838200" y="1365433"/>
          <a:ext cx="7561263" cy="2579687"/>
        </p:xfrm>
        <a:graphic>
          <a:graphicData uri="http://schemas.openxmlformats.org/presentationml/2006/ole">
            <p:oleObj spid="_x0000_s35919" name="Лист" r:id="rId5" imgW="4276840" imgH="1314608" progId="Excel.Sheet.8">
              <p:embed/>
            </p:oleObj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342231" y="5290038"/>
            <a:ext cx="65532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Услугами консультационного центра </a:t>
            </a:r>
            <a:r>
              <a:rPr lang="ru-RU" dirty="0" smtClean="0"/>
              <a:t>охвачено 24 </a:t>
            </a:r>
            <a:r>
              <a:rPr lang="ru-RU" dirty="0"/>
              <a:t>семьи, за </a:t>
            </a:r>
            <a:r>
              <a:rPr lang="ru-RU" dirty="0" smtClean="0"/>
              <a:t>2021 </a:t>
            </a:r>
            <a:r>
              <a:rPr lang="ru-RU" dirty="0"/>
              <a:t>год </a:t>
            </a:r>
            <a:r>
              <a:rPr lang="ru-RU" dirty="0" smtClean="0"/>
              <a:t>проведено 131 мероприятие.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714522"/>
              </p:ext>
            </p:extLst>
          </p:nvPr>
        </p:nvGraphicFramePr>
        <p:xfrm>
          <a:off x="1529080" y="3980972"/>
          <a:ext cx="624332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075">
                  <a:extLst>
                    <a:ext uri="{9D8B030D-6E8A-4147-A177-3AD203B41FA5}">
                      <a16:colId xmlns:a16="http://schemas.microsoft.com/office/drawing/2014/main" xmlns="" val="3156091093"/>
                    </a:ext>
                  </a:extLst>
                </a:gridCol>
                <a:gridCol w="1087770">
                  <a:extLst>
                    <a:ext uri="{9D8B030D-6E8A-4147-A177-3AD203B41FA5}">
                      <a16:colId xmlns:a16="http://schemas.microsoft.com/office/drawing/2014/main" xmlns="" val="3455293261"/>
                    </a:ext>
                  </a:extLst>
                </a:gridCol>
                <a:gridCol w="1111156">
                  <a:extLst>
                    <a:ext uri="{9D8B030D-6E8A-4147-A177-3AD203B41FA5}">
                      <a16:colId xmlns:a16="http://schemas.microsoft.com/office/drawing/2014/main" xmlns="" val="3124781812"/>
                    </a:ext>
                  </a:extLst>
                </a:gridCol>
                <a:gridCol w="1246793">
                  <a:extLst>
                    <a:ext uri="{9D8B030D-6E8A-4147-A177-3AD203B41FA5}">
                      <a16:colId xmlns:a16="http://schemas.microsoft.com/office/drawing/2014/main" xmlns="" val="4041299668"/>
                    </a:ext>
                  </a:extLst>
                </a:gridCol>
                <a:gridCol w="1722526">
                  <a:extLst>
                    <a:ext uri="{9D8B030D-6E8A-4147-A177-3AD203B41FA5}">
                      <a16:colId xmlns:a16="http://schemas.microsoft.com/office/drawing/2014/main" xmlns="" val="1731486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ЦИПР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гувернерская служба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консультационный центр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228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847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786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168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148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2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76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АИС «Электронный детский сад»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2197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Поставлено на учет:</a:t>
            </a:r>
          </a:p>
          <a:p>
            <a:r>
              <a:rPr lang="ru-RU" sz="2000" dirty="0" smtClean="0"/>
              <a:t>2019 </a:t>
            </a:r>
            <a:r>
              <a:rPr lang="ru-RU" sz="2000" dirty="0"/>
              <a:t>год - 305 чел., из них 10% получили услуги в электронном виде;</a:t>
            </a:r>
          </a:p>
          <a:p>
            <a:r>
              <a:rPr lang="ru-RU" sz="2000" dirty="0"/>
              <a:t>2020 год - 263 чел., из них 35% получили услуги в электронном виде;</a:t>
            </a:r>
          </a:p>
          <a:p>
            <a:r>
              <a:rPr lang="ru-RU" sz="2000" dirty="0"/>
              <a:t>2021 год - 280 чел., из них 27% получили услуги в электронном виде.</a:t>
            </a:r>
          </a:p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533400" y="-903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 flipV="1">
            <a:off x="633696" y="3809999"/>
            <a:ext cx="107963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7746668"/>
              </p:ext>
            </p:extLst>
          </p:nvPr>
        </p:nvGraphicFramePr>
        <p:xfrm>
          <a:off x="633696" y="2905125"/>
          <a:ext cx="5496245" cy="2686050"/>
        </p:xfrm>
        <a:graphic>
          <a:graphicData uri="http://schemas.openxmlformats.org/presentationml/2006/ole">
            <p:oleObj spid="_x0000_s37940" name="Диаграмма" r:id="rId5" imgW="4638772" imgH="2267042" progId="MSGraph.Chart.8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4035685"/>
              </p:ext>
            </p:extLst>
          </p:nvPr>
        </p:nvGraphicFramePr>
        <p:xfrm>
          <a:off x="1752600" y="5607050"/>
          <a:ext cx="6248400" cy="83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558">
                  <a:extLst>
                    <a:ext uri="{9D8B030D-6E8A-4147-A177-3AD203B41FA5}">
                      <a16:colId xmlns:a16="http://schemas.microsoft.com/office/drawing/2014/main" xmlns="" val="4020413791"/>
                    </a:ext>
                  </a:extLst>
                </a:gridCol>
                <a:gridCol w="884320">
                  <a:extLst>
                    <a:ext uri="{9D8B030D-6E8A-4147-A177-3AD203B41FA5}">
                      <a16:colId xmlns:a16="http://schemas.microsoft.com/office/drawing/2014/main" xmlns="" val="3174130603"/>
                    </a:ext>
                  </a:extLst>
                </a:gridCol>
                <a:gridCol w="894584">
                  <a:extLst>
                    <a:ext uri="{9D8B030D-6E8A-4147-A177-3AD203B41FA5}">
                      <a16:colId xmlns:a16="http://schemas.microsoft.com/office/drawing/2014/main" xmlns="" val="1948834658"/>
                    </a:ext>
                  </a:extLst>
                </a:gridCol>
                <a:gridCol w="927938">
                  <a:extLst>
                    <a:ext uri="{9D8B030D-6E8A-4147-A177-3AD203B41FA5}">
                      <a16:colId xmlns:a16="http://schemas.microsoft.com/office/drawing/2014/main" xmlns="" val="1815547644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2021г.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2020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5878766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Численность детей в возрасте 1-6 лет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человек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1970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2088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550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31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Обеспечение государственных гарантий прав граждан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9615" y="1447800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В 2021 году размер </a:t>
            </a:r>
            <a:r>
              <a:rPr lang="ru-RU" dirty="0"/>
              <a:t>платы, взимаемой с родителей (законных представителей) за присмотр и уход за ребенком </a:t>
            </a:r>
            <a:r>
              <a:rPr lang="ru-RU" dirty="0" smtClean="0"/>
              <a:t>в МДОО - 151/163 руб.</a:t>
            </a:r>
          </a:p>
          <a:p>
            <a:r>
              <a:rPr lang="ru-RU" dirty="0" smtClean="0"/>
              <a:t>С  </a:t>
            </a:r>
            <a:r>
              <a:rPr lang="ru-RU" dirty="0"/>
              <a:t>01.01.2022 размер платы </a:t>
            </a:r>
            <a:r>
              <a:rPr lang="ru-RU" dirty="0" smtClean="0"/>
              <a:t>составляет 157/169 руб.</a:t>
            </a:r>
          </a:p>
          <a:p>
            <a:r>
              <a:rPr lang="ru-RU" dirty="0" smtClean="0"/>
              <a:t>Освобождены </a:t>
            </a:r>
            <a:r>
              <a:rPr lang="ru-RU" dirty="0"/>
              <a:t>от родительской платы </a:t>
            </a:r>
            <a:r>
              <a:rPr lang="ru-RU" dirty="0" smtClean="0"/>
              <a:t>– 4% родителей </a:t>
            </a:r>
            <a:r>
              <a:rPr lang="ru-RU" dirty="0"/>
              <a:t>(в прошлом году </a:t>
            </a:r>
            <a:r>
              <a:rPr lang="ru-RU" dirty="0" smtClean="0"/>
              <a:t>2,2%).</a:t>
            </a:r>
            <a:endParaRPr lang="ru-RU" dirty="0"/>
          </a:p>
          <a:p>
            <a:r>
              <a:rPr lang="ru-RU" dirty="0"/>
              <a:t>Льгота по оплате за содержание ребенка в </a:t>
            </a:r>
            <a:r>
              <a:rPr lang="ru-RU" dirty="0" smtClean="0"/>
              <a:t>МДОО  </a:t>
            </a:r>
            <a:r>
              <a:rPr lang="ru-RU" dirty="0"/>
              <a:t>– </a:t>
            </a:r>
            <a:r>
              <a:rPr lang="ru-RU" dirty="0" smtClean="0"/>
              <a:t>13,9% (9,6 </a:t>
            </a:r>
            <a:r>
              <a:rPr lang="ru-RU" dirty="0"/>
              <a:t>% в прошлом году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олучателями </a:t>
            </a:r>
            <a:r>
              <a:rPr lang="ru-RU" dirty="0"/>
              <a:t>компенсации в среднемесячном размере </a:t>
            </a:r>
            <a:r>
              <a:rPr lang="ru-RU" dirty="0" smtClean="0"/>
              <a:t>699 </a:t>
            </a:r>
            <a:r>
              <a:rPr lang="ru-RU" dirty="0"/>
              <a:t>рублей стали </a:t>
            </a:r>
            <a:r>
              <a:rPr lang="ru-RU" dirty="0" smtClean="0"/>
              <a:t>1173 чел., что </a:t>
            </a:r>
            <a:r>
              <a:rPr lang="ru-RU" dirty="0"/>
              <a:t>составляет </a:t>
            </a:r>
            <a:r>
              <a:rPr lang="ru-RU" dirty="0" smtClean="0"/>
              <a:t>77,7% от </a:t>
            </a:r>
            <a:r>
              <a:rPr lang="ru-RU" dirty="0"/>
              <a:t>общего числа граждан, имеющих данное право (в прошлом году </a:t>
            </a:r>
            <a:r>
              <a:rPr lang="ru-RU" dirty="0" smtClean="0"/>
              <a:t>85,3%).</a:t>
            </a: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9906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Внимание!  новое Положение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288106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Положение </a:t>
            </a:r>
            <a:r>
              <a:rPr lang="ru-RU" dirty="0"/>
              <a:t>о размере и порядке предоставления льгот по родительской плате за присмотр и уход за детьми в муниципальных дошкольных образовательных организациях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не взимается родительская плата за присмотр и уход в МДОО за детьми-инвалидами, детьми-сиротами и детьми, оставшимися без попечения родителей, детьми с туберкулезной интоксикацией, детьми из семей беженцев или вынужденных переселенцев;</a:t>
            </a:r>
          </a:p>
          <a:p>
            <a:r>
              <a:rPr lang="ru-RU" dirty="0"/>
              <a:t>- Снижение родительской платы за присмотр и уход за ребенком в МДОО на 50 % предоставляется следующим категориям граждан:</a:t>
            </a:r>
          </a:p>
          <a:p>
            <a:r>
              <a:rPr lang="ru-RU" dirty="0"/>
              <a:t>а) семьям, в которых один из родителей не работает, являясь инвалидом 1 и 2 группы;</a:t>
            </a:r>
          </a:p>
          <a:p>
            <a:r>
              <a:rPr lang="ru-RU" dirty="0"/>
              <a:t>б) семьям, где совокупный доход семьи, приходящийся на человека, не превышает прожиточного минимума, установленного в Мурманской области для трудоспособного населения.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36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Внимание!  Задолженность по родительской плате 10% на 01.05.2022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288106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13 – 26%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6 – 15%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2 – 12%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14 – 10%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 15 – 5%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№ 12 – 4%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 МБДОУ № 14 – 3%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9 – 0%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19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4022</TotalTime>
  <Words>2101</Words>
  <Application>Microsoft Office PowerPoint</Application>
  <PresentationFormat>Экран (4:3)</PresentationFormat>
  <Paragraphs>274</Paragraphs>
  <Slides>27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Начальная</vt:lpstr>
      <vt:lpstr>Диаграмма</vt:lpstr>
      <vt:lpstr>Лист</vt:lpstr>
      <vt:lpstr>Об итогах работы  за 2021-2022 учебный год и перспективах развития муниципальной системы дошкольного образования  в 2022-2023 учебном году</vt:lpstr>
      <vt:lpstr>Повестка дня</vt:lpstr>
      <vt:lpstr>Мониторинг муниципальной системы качества дошкольного образования</vt:lpstr>
      <vt:lpstr>Сведения о развитии дошкольного образования</vt:lpstr>
      <vt:lpstr>Вариативные формы  дошкольного образования</vt:lpstr>
      <vt:lpstr>АИС «Электронный детский сад»</vt:lpstr>
      <vt:lpstr>Обеспечение государственных гарантий прав граждан </vt:lpstr>
      <vt:lpstr>Внимание!  новое Положение</vt:lpstr>
      <vt:lpstr>Внимание!  Задолженность по родительской плате 10% на 01.05.2022</vt:lpstr>
      <vt:lpstr>Создание условий, гарантирующих охрану и укрепление здоровья воспитанников</vt:lpstr>
      <vt:lpstr>Организация питания </vt:lpstr>
      <vt:lpstr>Мониторинг организации питания </vt:lpstr>
      <vt:lpstr>Содержание дошкольного образования</vt:lpstr>
      <vt:lpstr>Содержание развивающей предметно-пространственной среды</vt:lpstr>
      <vt:lpstr>Слайд 15</vt:lpstr>
      <vt:lpstr>Слайд 16</vt:lpstr>
      <vt:lpstr>Слайд 17</vt:lpstr>
      <vt:lpstr>Реализация ФГОС ДО</vt:lpstr>
      <vt:lpstr>Инновационная деятельность</vt:lpstr>
      <vt:lpstr>Кадровое обеспечение дошкольного образования</vt:lpstr>
      <vt:lpstr>Кадровое обеспечение дошкольного образования</vt:lpstr>
      <vt:lpstr>Создание условий для получения доступного и качественного дошкольного образования детьми с ОВЗ</vt:lpstr>
      <vt:lpstr>Создание условий для получения доступного и качественного дошкольного образования детьми с ОВЗ</vt:lpstr>
      <vt:lpstr>Основные достижения муниципальной системы дошкольного образования</vt:lpstr>
      <vt:lpstr>Основные достижения муниципальной системы дошкольного образования</vt:lpstr>
      <vt:lpstr>Основные направления развития дошкольного образования в 2022-2023 учебном году</vt:lpstr>
      <vt:lpstr>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 перспективах</dc:title>
  <dc:creator>Ирина В. Руцкая</dc:creator>
  <cp:lastModifiedBy>shiki</cp:lastModifiedBy>
  <cp:revision>252</cp:revision>
  <dcterms:created xsi:type="dcterms:W3CDTF">2016-05-20T05:46:43Z</dcterms:created>
  <dcterms:modified xsi:type="dcterms:W3CDTF">2022-05-26T19:31:17Z</dcterms:modified>
</cp:coreProperties>
</file>